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15"/>
  </p:notesMasterIdLst>
  <p:sldIdLst>
    <p:sldId id="257" r:id="rId2"/>
    <p:sldId id="276" r:id="rId3"/>
    <p:sldId id="278" r:id="rId4"/>
    <p:sldId id="282" r:id="rId5"/>
    <p:sldId id="258" r:id="rId6"/>
    <p:sldId id="259" r:id="rId7"/>
    <p:sldId id="271" r:id="rId8"/>
    <p:sldId id="272" r:id="rId9"/>
    <p:sldId id="261" r:id="rId10"/>
    <p:sldId id="281" r:id="rId11"/>
    <p:sldId id="266" r:id="rId12"/>
    <p:sldId id="273" r:id="rId13"/>
    <p:sldId id="275" r:id="rId1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1" autoAdjust="0"/>
    <p:restoredTop sz="91429"/>
  </p:normalViewPr>
  <p:slideViewPr>
    <p:cSldViewPr>
      <p:cViewPr>
        <p:scale>
          <a:sx n="100" d="100"/>
          <a:sy n="100" d="100"/>
        </p:scale>
        <p:origin x="280" y="15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AE5DE-5FA9-4197-985E-24AEBF898470}" type="datetimeFigureOut">
              <a:rPr lang="en-CA" smtClean="0"/>
              <a:t>2015-08-06</a:t>
            </a:fld>
            <a:endParaRPr lang="en-CA"/>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DB69E-42F1-4185-9D4C-3F6F117512D8}" type="slidenum">
              <a:rPr lang="en-CA" smtClean="0"/>
              <a:t>‹#›</a:t>
            </a:fld>
            <a:endParaRPr lang="en-CA"/>
          </a:p>
        </p:txBody>
      </p:sp>
    </p:spTree>
    <p:extLst>
      <p:ext uri="{BB962C8B-B14F-4D97-AF65-F5344CB8AC3E}">
        <p14:creationId xmlns:p14="http://schemas.microsoft.com/office/powerpoint/2010/main" val="1474981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EDB69E-42F1-4185-9D4C-3F6F117512D8}" type="slidenum">
              <a:rPr lang="en-CA" smtClean="0"/>
              <a:t>6</a:t>
            </a:fld>
            <a:endParaRPr lang="en-CA"/>
          </a:p>
        </p:txBody>
      </p:sp>
    </p:spTree>
    <p:extLst>
      <p:ext uri="{BB962C8B-B14F-4D97-AF65-F5344CB8AC3E}">
        <p14:creationId xmlns:p14="http://schemas.microsoft.com/office/powerpoint/2010/main" val="232738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EDB69E-42F1-4185-9D4C-3F6F117512D8}" type="slidenum">
              <a:rPr lang="en-CA" smtClean="0"/>
              <a:t>10</a:t>
            </a:fld>
            <a:endParaRPr lang="en-CA"/>
          </a:p>
        </p:txBody>
      </p:sp>
    </p:spTree>
    <p:extLst>
      <p:ext uri="{BB962C8B-B14F-4D97-AF65-F5344CB8AC3E}">
        <p14:creationId xmlns:p14="http://schemas.microsoft.com/office/powerpoint/2010/main" val="303279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7BF46B-286A-4D25-A9C7-0BB47580B360}" type="datetimeFigureOut">
              <a:rPr lang="en-CA" smtClean="0"/>
              <a:t>2015-08-06</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84C0B689-CCD6-47B3-B6D2-BAE4676FEC33}"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7BF46B-286A-4D25-A9C7-0BB47580B360}" type="datetimeFigureOut">
              <a:rPr lang="en-CA" smtClean="0"/>
              <a:t>2015-08-06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C0B689-CCD6-47B3-B6D2-BAE4676FEC3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219202"/>
            <a:ext cx="1543050" cy="694901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1219202"/>
            <a:ext cx="4514850" cy="694901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7BF46B-286A-4D25-A9C7-0BB47580B360}" type="datetimeFigureOut">
              <a:rPr lang="en-CA" smtClean="0"/>
              <a:t>2015-08-06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C0B689-CCD6-47B3-B6D2-BAE4676FEC3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7BF46B-286A-4D25-A9C7-0BB47580B360}" type="datetimeFigureOut">
              <a:rPr lang="en-CA" smtClean="0"/>
              <a:t>2015-08-06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C0B689-CCD6-47B3-B6D2-BAE4676FEC3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7BF46B-286A-4D25-A9C7-0BB47580B360}" type="datetimeFigureOut">
              <a:rPr lang="en-CA" smtClean="0"/>
              <a:t>2015-08-06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C0B689-CCD6-47B3-B6D2-BAE4676FEC33}"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7BF46B-286A-4D25-A9C7-0BB47580B360}" type="datetimeFigureOut">
              <a:rPr lang="en-CA" smtClean="0"/>
              <a:t>2015-08-06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C0B689-CCD6-47B3-B6D2-BAE4676FEC3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7BF46B-286A-4D25-A9C7-0BB47580B360}" type="datetimeFigureOut">
              <a:rPr lang="en-CA" smtClean="0"/>
              <a:t>2015-08-06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4C0B689-CCD6-47B3-B6D2-BAE4676FEC3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7BF46B-286A-4D25-A9C7-0BB47580B360}" type="datetimeFigureOut">
              <a:rPr lang="en-CA" smtClean="0"/>
              <a:t>2015-08-06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4C0B689-CCD6-47B3-B6D2-BAE4676FEC3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BF46B-286A-4D25-A9C7-0BB47580B360}" type="datetimeFigureOut">
              <a:rPr lang="en-CA" smtClean="0"/>
              <a:t>2015-08-06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4C0B689-CCD6-47B3-B6D2-BAE4676FEC3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7BF46B-286A-4D25-A9C7-0BB47580B360}" type="datetimeFigureOut">
              <a:rPr lang="en-CA" smtClean="0"/>
              <a:t>2015-08-06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C0B689-CCD6-47B3-B6D2-BAE4676FEC3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7BF46B-286A-4D25-A9C7-0BB47580B360}" type="datetimeFigureOut">
              <a:rPr lang="en-CA" smtClean="0"/>
              <a:t>2015-08-06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057900" y="8475134"/>
            <a:ext cx="457200" cy="486833"/>
          </a:xfrm>
        </p:spPr>
        <p:txBody>
          <a:bodyPr/>
          <a:lstStyle/>
          <a:p>
            <a:fld id="{84C0B689-CCD6-47B3-B6D2-BAE4676FEC33}" type="slidenum">
              <a:rPr lang="en-CA" smtClean="0"/>
              <a:t>‹#›</a:t>
            </a:fld>
            <a:endParaRPr lang="en-CA"/>
          </a:p>
        </p:txBody>
      </p:sp>
      <p:sp>
        <p:nvSpPr>
          <p:cNvPr id="3" name="Picture Placeholder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7BF46B-286A-4D25-A9C7-0BB47580B360}" type="datetimeFigureOut">
              <a:rPr lang="en-CA" smtClean="0"/>
              <a:t>2015-08-06</a:t>
            </a:fld>
            <a:endParaRPr lang="en-CA"/>
          </a:p>
        </p:txBody>
      </p:sp>
      <p:sp>
        <p:nvSpPr>
          <p:cNvPr id="22" name="Footer Placeholder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4C0B689-CCD6-47B3-B6D2-BAE4676FEC33}" type="slidenum">
              <a:rPr lang="en-CA" smtClean="0"/>
              <a:t>‹#›</a:t>
            </a:fld>
            <a:endParaRPr lang="en-CA"/>
          </a:p>
        </p:txBody>
      </p:sp>
      <p:grpSp>
        <p:nvGrpSpPr>
          <p:cNvPr id="2" name="Group 1"/>
          <p:cNvGrpSpPr/>
          <p:nvPr/>
        </p:nvGrpSpPr>
        <p:grpSpPr>
          <a:xfrm>
            <a:off x="-14263" y="269877"/>
            <a:ext cx="6885411" cy="86563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bsrworkbook.com/" TargetMode="External"/><Relationship Id="rId3" Type="http://schemas.openxmlformats.org/officeDocument/2006/relationships/hyperlink" Target="http://www.facebook.com/MBSRWorkboo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664" y="1547664"/>
            <a:ext cx="6081464" cy="2520280"/>
          </a:xfrm>
        </p:spPr>
        <p:txBody>
          <a:bodyPr>
            <a:normAutofit fontScale="90000"/>
          </a:bodyPr>
          <a:lstStyle/>
          <a:p>
            <a:r>
              <a:rPr lang="en-CA" sz="1600" dirty="0" smtClean="0">
                <a:solidFill>
                  <a:schemeClr val="tx1"/>
                </a:solidFill>
              </a:rPr>
              <a:t/>
            </a:r>
            <a:br>
              <a:rPr lang="en-CA" sz="1600" dirty="0" smtClean="0">
                <a:solidFill>
                  <a:schemeClr val="tx1"/>
                </a:solidFill>
              </a:rPr>
            </a:br>
            <a:r>
              <a:rPr lang="en-CA" sz="1600" dirty="0" smtClean="0">
                <a:solidFill>
                  <a:schemeClr val="tx1"/>
                </a:solidFill>
              </a:rPr>
              <a:t/>
            </a:r>
            <a:br>
              <a:rPr lang="en-CA" sz="1600" dirty="0" smtClean="0">
                <a:solidFill>
                  <a:schemeClr val="tx1"/>
                </a:solidFill>
              </a:rPr>
            </a:br>
            <a:r>
              <a:rPr lang="en-CA" sz="1600" dirty="0" smtClean="0">
                <a:solidFill>
                  <a:schemeClr val="tx1"/>
                </a:solidFill>
              </a:rPr>
              <a:t/>
            </a:r>
            <a:br>
              <a:rPr lang="en-CA" sz="1600" dirty="0" smtClean="0">
                <a:solidFill>
                  <a:schemeClr val="tx1"/>
                </a:solidFill>
              </a:rPr>
            </a:br>
            <a:r>
              <a:rPr lang="en-CA" sz="1600" dirty="0" smtClean="0">
                <a:solidFill>
                  <a:schemeClr val="tx1"/>
                </a:solidFill>
              </a:rPr>
              <a:t/>
            </a:r>
            <a:br>
              <a:rPr lang="en-CA" sz="1600" dirty="0" smtClean="0">
                <a:solidFill>
                  <a:schemeClr val="tx1"/>
                </a:solidFill>
              </a:rPr>
            </a:br>
            <a:r>
              <a:rPr lang="en-CA" sz="1600" dirty="0" smtClean="0">
                <a:solidFill>
                  <a:schemeClr val="tx1"/>
                </a:solidFill>
              </a:rPr>
              <a:t/>
            </a:r>
            <a:br>
              <a:rPr lang="en-CA" sz="1600" dirty="0" smtClean="0">
                <a:solidFill>
                  <a:schemeClr val="tx1"/>
                </a:solidFill>
              </a:rPr>
            </a:br>
            <a:r>
              <a:rPr lang="en-CA" sz="1600" dirty="0" smtClean="0">
                <a:solidFill>
                  <a:schemeClr val="tx1"/>
                </a:solidFill>
              </a:rPr>
              <a:t/>
            </a:r>
            <a:br>
              <a:rPr lang="en-CA" sz="1600" dirty="0" smtClean="0">
                <a:solidFill>
                  <a:schemeClr val="tx1"/>
                </a:solidFill>
              </a:rPr>
            </a:br>
            <a:r>
              <a:rPr lang="en-CA" sz="1600" dirty="0">
                <a:solidFill>
                  <a:schemeClr val="tx1"/>
                </a:solidFill>
              </a:rPr>
              <a:t/>
            </a:r>
            <a:br>
              <a:rPr lang="en-CA" sz="1600" dirty="0">
                <a:solidFill>
                  <a:schemeClr val="tx1"/>
                </a:solidFill>
              </a:rPr>
            </a:br>
            <a:r>
              <a:rPr lang="en-CA" sz="1600" dirty="0" smtClean="0">
                <a:solidFill>
                  <a:schemeClr val="tx1"/>
                </a:solidFill>
              </a:rPr>
              <a:t/>
            </a:r>
            <a:br>
              <a:rPr lang="en-CA" sz="1600" dirty="0" smtClean="0">
                <a:solidFill>
                  <a:schemeClr val="tx1"/>
                </a:solidFill>
              </a:rPr>
            </a:br>
            <a:r>
              <a:rPr lang="en-CA" sz="3100" dirty="0" smtClean="0"/>
              <a:t>A Mindfulness-Based Stress Reduction                        Workbook </a:t>
            </a:r>
            <a:r>
              <a:rPr lang="en-CA" sz="2700" dirty="0" smtClean="0">
                <a:solidFill>
                  <a:schemeClr val="tx1"/>
                </a:solidFill>
              </a:rPr>
              <a:t/>
            </a:r>
            <a:br>
              <a:rPr lang="en-CA" sz="2700" dirty="0" smtClean="0">
                <a:solidFill>
                  <a:schemeClr val="tx1"/>
                </a:solidFill>
              </a:rPr>
            </a:br>
            <a:r>
              <a:rPr lang="en-CA" sz="2700" dirty="0" smtClean="0">
                <a:solidFill>
                  <a:schemeClr val="accent1"/>
                </a:solidFill>
              </a:rPr>
              <a:t>A Program  for Adolescents to Adults</a:t>
            </a:r>
            <a:br>
              <a:rPr lang="en-CA" sz="2700" dirty="0" smtClean="0">
                <a:solidFill>
                  <a:schemeClr val="accent1"/>
                </a:solidFill>
              </a:rPr>
            </a:br>
            <a:r>
              <a:rPr lang="en-CA" sz="2200" b="1" i="1" dirty="0" smtClean="0">
                <a:solidFill>
                  <a:srgbClr val="000090"/>
                </a:solidFill>
              </a:rPr>
              <a:t>Goal: To look at how research and MBSR are effective </a:t>
            </a:r>
            <a:r>
              <a:rPr lang="en-CA" sz="2200" b="1" i="1" dirty="0">
                <a:solidFill>
                  <a:srgbClr val="000090"/>
                </a:solidFill>
              </a:rPr>
              <a:t>for strengthening the immune system and increasing positive thoughts and emotions</a:t>
            </a:r>
            <a:r>
              <a:rPr lang="en-CA" sz="2800" b="1" i="1" dirty="0">
                <a:solidFill>
                  <a:schemeClr val="tx1"/>
                </a:solidFill>
              </a:rPr>
              <a:t>.</a:t>
            </a:r>
            <a:r>
              <a:rPr lang="en-CA" sz="2700" b="1" i="1" dirty="0" smtClean="0">
                <a:solidFill>
                  <a:schemeClr val="tx1"/>
                </a:solidFill>
              </a:rPr>
              <a:t/>
            </a:r>
            <a:br>
              <a:rPr lang="en-CA" sz="2700" b="1" i="1" dirty="0" smtClean="0">
                <a:solidFill>
                  <a:schemeClr val="tx1"/>
                </a:solidFill>
              </a:rPr>
            </a:br>
            <a:r>
              <a:rPr lang="en-CA" sz="2200" dirty="0" smtClean="0">
                <a:solidFill>
                  <a:schemeClr val="tx1"/>
                </a:solidFill>
              </a:rPr>
              <a:t>MBSR teaches mindfulness practice and techniques for the alleviation of: Accumulated Daily Stress, Chronic Pain, Anxiety, High Blood Pressure, Depression, and many other conditions exacerbated by stress. </a:t>
            </a:r>
            <a:br>
              <a:rPr lang="en-CA" sz="2200" dirty="0" smtClean="0">
                <a:solidFill>
                  <a:schemeClr val="tx1"/>
                </a:solidFill>
              </a:rPr>
            </a:br>
            <a:r>
              <a:rPr lang="en-CA" sz="2200" dirty="0" smtClean="0">
                <a:solidFill>
                  <a:schemeClr val="tx1"/>
                </a:solidFill>
              </a:rPr>
              <a:t>                             </a:t>
            </a:r>
            <a:endParaRPr lang="en-CA" sz="1800" b="1" dirty="0">
              <a:latin typeface="+mn-lt"/>
            </a:endParaRPr>
          </a:p>
        </p:txBody>
      </p:sp>
      <p:sp>
        <p:nvSpPr>
          <p:cNvPr id="2" name="Content Placeholder 1"/>
          <p:cNvSpPr>
            <a:spLocks noGrp="1"/>
          </p:cNvSpPr>
          <p:nvPr>
            <p:ph idx="1"/>
          </p:nvPr>
        </p:nvSpPr>
        <p:spPr>
          <a:xfrm>
            <a:off x="908720" y="4211962"/>
            <a:ext cx="5556250" cy="4762500"/>
          </a:xfrm>
        </p:spPr>
        <p:txBody>
          <a:bodyPr/>
          <a:lstStyle/>
          <a:p>
            <a:endParaRPr lang="en-CA" dirty="0"/>
          </a:p>
        </p:txBody>
      </p:sp>
      <p:pic>
        <p:nvPicPr>
          <p:cNvPr id="1026" name="Picture 2" descr="http://ecx.images-amazon.com/images/I/51cdi4Clgg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808" y="4211962"/>
            <a:ext cx="381000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83558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48" y="611560"/>
            <a:ext cx="6192688" cy="9145016"/>
          </a:xfrm>
        </p:spPr>
        <p:txBody>
          <a:bodyPr>
            <a:normAutofit fontScale="90000"/>
          </a:bodyPr>
          <a:lstStyle/>
          <a:p>
            <a:pPr algn="ct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t>
            </a:r>
            <a:br>
              <a:rPr lang="en-CA" dirty="0" smtClean="0"/>
            </a:br>
            <a:r>
              <a:rPr lang="en-CA" dirty="0" smtClean="0"/>
              <a:t/>
            </a:r>
            <a:br>
              <a:rPr lang="en-CA" dirty="0" smtClean="0"/>
            </a:br>
            <a:r>
              <a:rPr lang="en-CA" dirty="0" smtClean="0"/>
              <a:t/>
            </a:r>
            <a:br>
              <a:rPr lang="en-CA" dirty="0" smtClean="0"/>
            </a:br>
            <a:r>
              <a:rPr lang="en-CA" sz="3600" dirty="0" smtClean="0">
                <a:latin typeface="+mn-lt"/>
              </a:rPr>
              <a:t/>
            </a:r>
            <a:br>
              <a:rPr lang="en-CA" sz="3600" dirty="0" smtClean="0">
                <a:latin typeface="+mn-lt"/>
              </a:rPr>
            </a:br>
            <a:r>
              <a:rPr lang="en-CA" sz="3600" dirty="0" smtClean="0">
                <a:latin typeface="+mn-lt"/>
              </a:rPr>
              <a:t>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t>
            </a:r>
            <a:br>
              <a:rPr lang="en-CA" sz="3600" dirty="0" smtClean="0">
                <a:latin typeface="+mn-lt"/>
              </a:rPr>
            </a:br>
            <a:r>
              <a:rPr lang="en-CA" sz="3600" dirty="0" smtClean="0">
                <a:latin typeface="+mn-lt"/>
              </a:rPr>
              <a:t>  </a:t>
            </a:r>
            <a:br>
              <a:rPr lang="en-CA" sz="3600" dirty="0" smtClean="0">
                <a:latin typeface="+mn-lt"/>
              </a:rPr>
            </a:br>
            <a:r>
              <a:rPr lang="en-CA" sz="3600" dirty="0" smtClean="0">
                <a:latin typeface="+mn-lt"/>
              </a:rPr>
              <a:t>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t>
            </a:r>
            <a:br>
              <a:rPr lang="en-CA" sz="3600" dirty="0" smtClean="0">
                <a:latin typeface="+mn-lt"/>
              </a:rPr>
            </a:br>
            <a:r>
              <a:rPr lang="en-CA" sz="3600" dirty="0">
                <a:latin typeface="+mn-lt"/>
              </a:rPr>
              <a:t> </a:t>
            </a:r>
            <a:r>
              <a:rPr lang="en-CA" sz="3600" dirty="0" smtClean="0">
                <a:latin typeface="+mn-lt"/>
              </a:rPr>
              <a:t>    </a:t>
            </a:r>
            <a:br>
              <a:rPr lang="en-CA" sz="3600" dirty="0" smtClean="0">
                <a:latin typeface="+mn-lt"/>
              </a:rPr>
            </a:br>
            <a:r>
              <a:rPr lang="en-CA" sz="3600" dirty="0">
                <a:latin typeface="+mn-lt"/>
              </a:rPr>
              <a:t/>
            </a:r>
            <a:br>
              <a:rPr lang="en-CA" sz="3600" dirty="0">
                <a:latin typeface="+mn-lt"/>
              </a:rPr>
            </a:br>
            <a:r>
              <a:rPr lang="en-CA" sz="3600" dirty="0" smtClean="0">
                <a:latin typeface="+mn-lt"/>
              </a:rPr>
              <a:t/>
            </a:r>
            <a:br>
              <a:rPr lang="en-CA" sz="3600" dirty="0" smtClean="0">
                <a:latin typeface="+mn-lt"/>
              </a:rPr>
            </a:br>
            <a:r>
              <a:rPr lang="en-CA" sz="3600" dirty="0">
                <a:latin typeface="+mn-lt"/>
              </a:rPr>
              <a:t> </a:t>
            </a:r>
            <a:r>
              <a:rPr lang="en-CA" sz="3600" dirty="0" smtClean="0">
                <a:latin typeface="+mn-lt"/>
              </a:rPr>
              <a:t>      </a:t>
            </a:r>
            <a:br>
              <a:rPr lang="en-CA" sz="3600" dirty="0" smtClean="0">
                <a:latin typeface="+mn-lt"/>
              </a:rPr>
            </a:br>
            <a:r>
              <a:rPr lang="en-CA" sz="3600" dirty="0">
                <a:latin typeface="+mn-lt"/>
              </a:rPr>
              <a:t/>
            </a:r>
            <a:br>
              <a:rPr lang="en-CA" sz="3600" dirty="0">
                <a:latin typeface="+mn-lt"/>
              </a:rPr>
            </a:br>
            <a:r>
              <a:rPr lang="en-CA" sz="3600" dirty="0" smtClean="0">
                <a:latin typeface="+mn-lt"/>
              </a:rPr>
              <a:t>           </a:t>
            </a:r>
            <a:br>
              <a:rPr lang="en-CA" sz="3600" dirty="0" smtClean="0">
                <a:latin typeface="+mn-lt"/>
              </a:rPr>
            </a:br>
            <a:r>
              <a:rPr lang="en-CA" sz="3600" dirty="0">
                <a:latin typeface="+mn-lt"/>
              </a:rPr>
              <a:t/>
            </a:r>
            <a:br>
              <a:rPr lang="en-CA" sz="3600" dirty="0">
                <a:latin typeface="+mn-lt"/>
              </a:rPr>
            </a:br>
            <a:r>
              <a:rPr lang="en-CA" sz="3600" dirty="0" smtClean="0">
                <a:latin typeface="+mn-lt"/>
              </a:rPr>
              <a:t> </a:t>
            </a:r>
            <a:br>
              <a:rPr lang="en-CA" sz="3600" dirty="0" smtClean="0">
                <a:latin typeface="+mn-lt"/>
              </a:rPr>
            </a:br>
            <a:r>
              <a:rPr lang="en-CA" sz="3600" dirty="0" smtClean="0">
                <a:latin typeface="+mn-lt"/>
              </a:rPr>
              <a:t/>
            </a:r>
            <a:br>
              <a:rPr lang="en-CA" sz="3600" dirty="0" smtClean="0">
                <a:latin typeface="+mn-lt"/>
              </a:rPr>
            </a:br>
            <a:r>
              <a:rPr lang="en-CA" sz="3600" dirty="0" smtClean="0">
                <a:latin typeface="+mn-lt"/>
              </a:rPr>
              <a:t>    </a:t>
            </a:r>
            <a:r>
              <a:rPr lang="en-CA" sz="3100" dirty="0" smtClean="0">
                <a:solidFill>
                  <a:srgbClr val="002060"/>
                </a:solidFill>
                <a:latin typeface="+mn-lt"/>
              </a:rPr>
              <a:t>Validity of the MBSR Workbook</a:t>
            </a:r>
            <a:r>
              <a:rPr lang="en-CA" sz="3600" dirty="0" smtClean="0">
                <a:latin typeface="+mn-lt"/>
              </a:rPr>
              <a:t/>
            </a:r>
            <a:br>
              <a:rPr lang="en-CA" sz="3600" dirty="0" smtClean="0">
                <a:latin typeface="+mn-lt"/>
              </a:rPr>
            </a:br>
            <a:r>
              <a:rPr lang="en-CA" sz="3600" dirty="0">
                <a:latin typeface="Times New Roman" panose="02020603050405020304" pitchFamily="18" charset="0"/>
                <a:cs typeface="Times New Roman" panose="02020603050405020304" pitchFamily="18" charset="0"/>
              </a:rPr>
              <a:t/>
            </a:r>
            <a:br>
              <a:rPr lang="en-CA" sz="3600" dirty="0">
                <a:latin typeface="Times New Roman" panose="02020603050405020304" pitchFamily="18" charset="0"/>
                <a:cs typeface="Times New Roman" panose="02020603050405020304" pitchFamily="18" charset="0"/>
              </a:rPr>
            </a:br>
            <a:r>
              <a:rPr lang="en-CA" sz="1600" dirty="0" smtClean="0">
                <a:solidFill>
                  <a:schemeClr val="tx1"/>
                </a:solidFill>
                <a:latin typeface="Times New Roman" panose="02020603050405020304" pitchFamily="18" charset="0"/>
                <a:cs typeface="Times New Roman" panose="02020603050405020304" pitchFamily="18" charset="0"/>
              </a:rPr>
              <a:t>There has not been a study on  the effects of the MBSR Workbook  by Bob Stahl, PH.D. and Elisha Goldstein, PH.D. (2009). The authors validate the effectiveness of  their Mindfulness-Based Stress Reduction workbook on more than thirty years of  research in clinical and laboratory environments. Mindfulness has developed into a part of modern medicine and health care in various and continuously advancing ways  (Krasner et al., 2009. Ludwig and </a:t>
            </a:r>
            <a:r>
              <a:rPr lang="en-CA" sz="1600" dirty="0" err="1" smtClean="0">
                <a:solidFill>
                  <a:schemeClr val="tx1"/>
                </a:solidFill>
                <a:latin typeface="Times New Roman" panose="02020603050405020304" pitchFamily="18" charset="0"/>
                <a:cs typeface="Times New Roman" panose="02020603050405020304" pitchFamily="18" charset="0"/>
              </a:rPr>
              <a:t>Kabat-Zin</a:t>
            </a:r>
            <a:r>
              <a:rPr lang="en-CA" sz="1600" dirty="0" smtClean="0">
                <a:solidFill>
                  <a:schemeClr val="tx1"/>
                </a:solidFill>
                <a:latin typeface="Times New Roman" panose="02020603050405020304" pitchFamily="18" charset="0"/>
                <a:cs typeface="Times New Roman" panose="02020603050405020304" pitchFamily="18" charset="0"/>
              </a:rPr>
              <a:t> 2008. </a:t>
            </a:r>
            <a:r>
              <a:rPr lang="en-CA" sz="1600" dirty="0" err="1" smtClean="0">
                <a:solidFill>
                  <a:schemeClr val="tx1"/>
                </a:solidFill>
                <a:latin typeface="Times New Roman" panose="02020603050405020304" pitchFamily="18" charset="0"/>
                <a:cs typeface="Times New Roman" panose="02020603050405020304" pitchFamily="18" charset="0"/>
              </a:rPr>
              <a:t>Didonna</a:t>
            </a:r>
            <a:r>
              <a:rPr lang="en-CA" sz="1600" dirty="0" smtClean="0">
                <a:solidFill>
                  <a:schemeClr val="tx1"/>
                </a:solidFill>
                <a:latin typeface="Times New Roman" panose="02020603050405020304" pitchFamily="18" charset="0"/>
                <a:cs typeface="Times New Roman" panose="02020603050405020304" pitchFamily="18" charset="0"/>
              </a:rPr>
              <a:t> 2008). The following two studies provide positive results to validate the MBSR workbook’s efficiency.</a:t>
            </a:r>
            <a:br>
              <a:rPr lang="en-CA" sz="1600" dirty="0" smtClean="0">
                <a:solidFill>
                  <a:schemeClr val="tx1"/>
                </a:solidFill>
                <a:latin typeface="Times New Roman" panose="02020603050405020304" pitchFamily="18" charset="0"/>
                <a:cs typeface="Times New Roman" panose="02020603050405020304" pitchFamily="18" charset="0"/>
              </a:rPr>
            </a:br>
            <a:r>
              <a:rPr lang="en-CA" sz="1600" dirty="0" smtClean="0">
                <a:solidFill>
                  <a:schemeClr val="tx1"/>
                </a:solidFill>
                <a:latin typeface="Times New Roman" panose="02020603050405020304" pitchFamily="18" charset="0"/>
                <a:cs typeface="Times New Roman" panose="02020603050405020304" pitchFamily="18" charset="0"/>
              </a:rPr>
              <a:t/>
            </a:r>
            <a:br>
              <a:rPr lang="en-CA" sz="1600" dirty="0" smtClean="0">
                <a:solidFill>
                  <a:schemeClr val="tx1"/>
                </a:solidFill>
                <a:latin typeface="Times New Roman" panose="02020603050405020304" pitchFamily="18" charset="0"/>
                <a:cs typeface="Times New Roman" panose="02020603050405020304" pitchFamily="18" charset="0"/>
              </a:rPr>
            </a:br>
            <a:r>
              <a:rPr lang="en-CA" sz="1600" dirty="0" smtClean="0">
                <a:solidFill>
                  <a:schemeClr val="tx1"/>
                </a:solidFill>
                <a:latin typeface="Times New Roman" panose="02020603050405020304" pitchFamily="18" charset="0"/>
                <a:cs typeface="Times New Roman" panose="02020603050405020304" pitchFamily="18" charset="0"/>
              </a:rPr>
              <a:t>A  2007 study by Baer, R., </a:t>
            </a:r>
            <a:r>
              <a:rPr lang="en-CA" sz="1600" dirty="0" err="1" smtClean="0">
                <a:solidFill>
                  <a:schemeClr val="tx1"/>
                </a:solidFill>
                <a:latin typeface="Times New Roman" panose="02020603050405020304" pitchFamily="18" charset="0"/>
                <a:cs typeface="Times New Roman" panose="02020603050405020304" pitchFamily="18" charset="0"/>
              </a:rPr>
              <a:t>Carmody</a:t>
            </a:r>
            <a:r>
              <a:rPr lang="en-CA" sz="1600" dirty="0" smtClean="0">
                <a:solidFill>
                  <a:schemeClr val="tx1"/>
                </a:solidFill>
                <a:latin typeface="Times New Roman" panose="02020603050405020304" pitchFamily="18" charset="0"/>
                <a:cs typeface="Times New Roman" panose="02020603050405020304" pitchFamily="18" charset="0"/>
              </a:rPr>
              <a:t>, J.</a:t>
            </a:r>
            <a:r>
              <a:rPr lang="en-US" sz="1600" dirty="0" smtClean="0">
                <a:solidFill>
                  <a:schemeClr val="tx1"/>
                </a:solidFill>
                <a:latin typeface="Times New Roman" panose="02020603050405020304" pitchFamily="18" charset="0"/>
                <a:cs typeface="Times New Roman" panose="02020603050405020304" pitchFamily="18" charset="0"/>
              </a:rPr>
              <a:t> on </a:t>
            </a:r>
            <a:r>
              <a:rPr lang="en-CA" sz="1600" dirty="0" smtClean="0">
                <a:solidFill>
                  <a:schemeClr val="tx1"/>
                </a:solidFill>
                <a:latin typeface="Times New Roman" panose="02020603050405020304" pitchFamily="18" charset="0"/>
                <a:cs typeface="Times New Roman" panose="02020603050405020304" pitchFamily="18" charset="0"/>
              </a:rPr>
              <a:t>Relationships between mindfulness practice  and levels of mindfulness, medical and psychological symptoms and well-being in a mindfulness-based stress reduction program indicated improvement in well-being of the participants. The research indicated </a:t>
            </a:r>
            <a:r>
              <a:rPr lang="en-CA" sz="1600" dirty="0">
                <a:solidFill>
                  <a:schemeClr val="tx1"/>
                </a:solidFill>
                <a:latin typeface="Times New Roman" panose="02020603050405020304" pitchFamily="18" charset="0"/>
                <a:cs typeface="Times New Roman" panose="02020603050405020304" pitchFamily="18" charset="0"/>
              </a:rPr>
              <a:t>that the practice of mindfulness meditation leads to increases in mindfulness, which in turn leads to </a:t>
            </a:r>
            <a:r>
              <a:rPr lang="en-CA" sz="1600" dirty="0" smtClean="0">
                <a:solidFill>
                  <a:schemeClr val="tx1"/>
                </a:solidFill>
                <a:latin typeface="Times New Roman" panose="02020603050405020304" pitchFamily="18" charset="0"/>
                <a:cs typeface="Times New Roman" panose="02020603050405020304" pitchFamily="18" charset="0"/>
              </a:rPr>
              <a:t>a reduction of symptoms </a:t>
            </a:r>
            <a:r>
              <a:rPr lang="en-CA" sz="1600" dirty="0">
                <a:solidFill>
                  <a:schemeClr val="tx1"/>
                </a:solidFill>
                <a:latin typeface="Times New Roman" panose="02020603050405020304" pitchFamily="18" charset="0"/>
                <a:cs typeface="Times New Roman" panose="02020603050405020304" pitchFamily="18" charset="0"/>
              </a:rPr>
              <a:t>and improved well-being. </a:t>
            </a:r>
            <a:r>
              <a:rPr lang="en-CA" sz="1600" dirty="0" smtClean="0">
                <a:solidFill>
                  <a:schemeClr val="tx1"/>
                </a:solidFill>
                <a:latin typeface="Times New Roman" panose="02020603050405020304" pitchFamily="18" charset="0"/>
                <a:cs typeface="Times New Roman" panose="02020603050405020304" pitchFamily="18" charset="0"/>
              </a:rPr>
              <a:t>Relationships </a:t>
            </a:r>
            <a:r>
              <a:rPr lang="en-CA" sz="1600" dirty="0">
                <a:solidFill>
                  <a:schemeClr val="tx1"/>
                </a:solidFill>
                <a:latin typeface="Times New Roman" panose="02020603050405020304" pitchFamily="18" charset="0"/>
                <a:cs typeface="Times New Roman" panose="02020603050405020304" pitchFamily="18" charset="0"/>
              </a:rPr>
              <a:t>were </a:t>
            </a:r>
            <a:r>
              <a:rPr lang="en-CA" sz="1600" dirty="0" smtClean="0">
                <a:solidFill>
                  <a:schemeClr val="tx1"/>
                </a:solidFill>
                <a:latin typeface="Times New Roman" panose="02020603050405020304" pitchFamily="18" charset="0"/>
                <a:cs typeface="Times New Roman" panose="02020603050405020304" pitchFamily="18" charset="0"/>
              </a:rPr>
              <a:t>researched between home</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practice </a:t>
            </a:r>
            <a:r>
              <a:rPr lang="en-CA" sz="1600" dirty="0">
                <a:solidFill>
                  <a:schemeClr val="tx1"/>
                </a:solidFill>
                <a:latin typeface="Times New Roman" panose="02020603050405020304" pitchFamily="18" charset="0"/>
                <a:cs typeface="Times New Roman" panose="02020603050405020304" pitchFamily="18" charset="0"/>
              </a:rPr>
              <a:t>of mindfulness meditation exercises and </a:t>
            </a:r>
            <a:r>
              <a:rPr lang="en-CA" sz="1600" dirty="0" smtClean="0">
                <a:solidFill>
                  <a:schemeClr val="tx1"/>
                </a:solidFill>
                <a:latin typeface="Times New Roman" panose="02020603050405020304" pitchFamily="18" charset="0"/>
                <a:cs typeface="Times New Roman" panose="02020603050405020304" pitchFamily="18" charset="0"/>
              </a:rPr>
              <a:t>levels of</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mindfulness</a:t>
            </a:r>
            <a:r>
              <a:rPr lang="en-CA" sz="1600" dirty="0">
                <a:solidFill>
                  <a:schemeClr val="tx1"/>
                </a:solidFill>
                <a:latin typeface="Times New Roman" panose="02020603050405020304" pitchFamily="18" charset="0"/>
                <a:cs typeface="Times New Roman" panose="02020603050405020304" pitchFamily="18" charset="0"/>
              </a:rPr>
              <a:t>, medical and psychological symptoms, </a:t>
            </a:r>
            <a:r>
              <a:rPr lang="en-CA" sz="1600" dirty="0" smtClean="0">
                <a:solidFill>
                  <a:schemeClr val="tx1"/>
                </a:solidFill>
                <a:latin typeface="Times New Roman" panose="02020603050405020304" pitchFamily="18" charset="0"/>
                <a:cs typeface="Times New Roman" panose="02020603050405020304" pitchFamily="18" charset="0"/>
              </a:rPr>
              <a:t>perceived</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stress</a:t>
            </a:r>
            <a:r>
              <a:rPr lang="en-CA" sz="1600" dirty="0">
                <a:solidFill>
                  <a:schemeClr val="tx1"/>
                </a:solidFill>
                <a:latin typeface="Times New Roman" panose="02020603050405020304" pitchFamily="18" charset="0"/>
                <a:cs typeface="Times New Roman" panose="02020603050405020304" pitchFamily="18" charset="0"/>
              </a:rPr>
              <a:t>, and psychological </a:t>
            </a:r>
            <a:r>
              <a:rPr lang="en-CA" sz="1600" dirty="0" smtClean="0">
                <a:solidFill>
                  <a:schemeClr val="tx1"/>
                </a:solidFill>
                <a:latin typeface="Times New Roman" panose="02020603050405020304" pitchFamily="18" charset="0"/>
                <a:cs typeface="Times New Roman" panose="02020603050405020304" pitchFamily="18" charset="0"/>
              </a:rPr>
              <a:t>well-being, with 174 </a:t>
            </a:r>
            <a:r>
              <a:rPr lang="en-CA" sz="1600" dirty="0">
                <a:solidFill>
                  <a:schemeClr val="tx1"/>
                </a:solidFill>
                <a:latin typeface="Times New Roman" panose="02020603050405020304" pitchFamily="18" charset="0"/>
                <a:cs typeface="Times New Roman" panose="02020603050405020304" pitchFamily="18" charset="0"/>
              </a:rPr>
              <a:t>adults in a clinical </a:t>
            </a:r>
            <a:r>
              <a:rPr lang="en-CA" sz="1600" dirty="0" smtClean="0">
                <a:solidFill>
                  <a:schemeClr val="tx1"/>
                </a:solidFill>
                <a:latin typeface="Times New Roman" panose="02020603050405020304" pitchFamily="18" charset="0"/>
                <a:cs typeface="Times New Roman" panose="02020603050405020304" pitchFamily="18" charset="0"/>
              </a:rPr>
              <a:t>Mindfulness Based </a:t>
            </a:r>
            <a:r>
              <a:rPr lang="en-CA" sz="1600" dirty="0">
                <a:solidFill>
                  <a:schemeClr val="tx1"/>
                </a:solidFill>
                <a:latin typeface="Times New Roman" panose="02020603050405020304" pitchFamily="18" charset="0"/>
                <a:cs typeface="Times New Roman" panose="02020603050405020304" pitchFamily="18" charset="0"/>
              </a:rPr>
              <a:t>Stress </a:t>
            </a:r>
            <a:r>
              <a:rPr lang="en-CA" sz="1600" dirty="0" smtClean="0">
                <a:solidFill>
                  <a:schemeClr val="tx1"/>
                </a:solidFill>
                <a:latin typeface="Times New Roman" panose="02020603050405020304" pitchFamily="18" charset="0"/>
                <a:cs typeface="Times New Roman" panose="02020603050405020304" pitchFamily="18" charset="0"/>
              </a:rPr>
              <a:t>Reduction</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(MBSR</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program</a:t>
            </a:r>
            <a:r>
              <a:rPr lang="en-CA" sz="1600" dirty="0">
                <a:solidFill>
                  <a:schemeClr val="tx1"/>
                </a:solidFill>
                <a:latin typeface="Times New Roman" panose="02020603050405020304" pitchFamily="18" charset="0"/>
                <a:cs typeface="Times New Roman" panose="02020603050405020304" pitchFamily="18" charset="0"/>
              </a:rPr>
              <a:t>;</a:t>
            </a:r>
            <a:r>
              <a:rPr lang="en-CA" sz="1600" dirty="0" smtClean="0">
                <a:solidFill>
                  <a:schemeClr val="tx1"/>
                </a:solidFill>
                <a:latin typeface="Times New Roman" panose="02020603050405020304" pitchFamily="18" charset="0"/>
                <a:cs typeface="Times New Roman" panose="02020603050405020304" pitchFamily="18" charset="0"/>
              </a:rPr>
              <a:t> </a:t>
            </a:r>
            <a:r>
              <a:rPr lang="en-CA" sz="1600" dirty="0">
                <a:solidFill>
                  <a:schemeClr val="tx1"/>
                </a:solidFill>
                <a:latin typeface="Times New Roman" panose="02020603050405020304" pitchFamily="18" charset="0"/>
                <a:cs typeface="Times New Roman" panose="02020603050405020304" pitchFamily="18" charset="0"/>
              </a:rPr>
              <a:t>an 8- session group </a:t>
            </a:r>
            <a:r>
              <a:rPr lang="en-CA" sz="1600" dirty="0" smtClean="0">
                <a:solidFill>
                  <a:schemeClr val="tx1"/>
                </a:solidFill>
                <a:latin typeface="Times New Roman" panose="02020603050405020304" pitchFamily="18" charset="0"/>
                <a:cs typeface="Times New Roman" panose="02020603050405020304" pitchFamily="18" charset="0"/>
              </a:rPr>
              <a:t>program</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for </a:t>
            </a:r>
            <a:r>
              <a:rPr lang="en-CA" sz="1600" dirty="0">
                <a:solidFill>
                  <a:schemeClr val="tx1"/>
                </a:solidFill>
                <a:latin typeface="Times New Roman" panose="02020603050405020304" pitchFamily="18" charset="0"/>
                <a:cs typeface="Times New Roman" panose="02020603050405020304" pitchFamily="18" charset="0"/>
              </a:rPr>
              <a:t>individuals dealing with stress-related problems, </a:t>
            </a:r>
            <a:r>
              <a:rPr lang="en-CA" sz="1600" dirty="0" smtClean="0">
                <a:solidFill>
                  <a:schemeClr val="tx1"/>
                </a:solidFill>
                <a:latin typeface="Times New Roman" panose="02020603050405020304" pitchFamily="18" charset="0"/>
                <a:cs typeface="Times New Roman" panose="02020603050405020304" pitchFamily="18" charset="0"/>
              </a:rPr>
              <a:t>illness, anxiety</a:t>
            </a:r>
            <a:r>
              <a:rPr lang="en-CA" sz="1600" dirty="0">
                <a:solidFill>
                  <a:schemeClr val="tx1"/>
                </a:solidFill>
                <a:latin typeface="Times New Roman" panose="02020603050405020304" pitchFamily="18" charset="0"/>
                <a:cs typeface="Times New Roman" panose="02020603050405020304" pitchFamily="18" charset="0"/>
              </a:rPr>
              <a:t>, and chronic pain. </a:t>
            </a:r>
            <a:r>
              <a:rPr lang="en-CA" sz="1600" dirty="0" smtClean="0">
                <a:solidFill>
                  <a:schemeClr val="tx1"/>
                </a:solidFill>
                <a:latin typeface="Times New Roman" panose="02020603050405020304" pitchFamily="18" charset="0"/>
                <a:cs typeface="Times New Roman" panose="02020603050405020304" pitchFamily="18" charset="0"/>
              </a:rPr>
              <a:t>The adults  recorded measures of </a:t>
            </a:r>
            <a:r>
              <a:rPr lang="en-CA" sz="1600" dirty="0">
                <a:solidFill>
                  <a:schemeClr val="tx1"/>
                </a:solidFill>
                <a:latin typeface="Times New Roman" panose="02020603050405020304" pitchFamily="18" charset="0"/>
                <a:cs typeface="Times New Roman" panose="02020603050405020304" pitchFamily="18" charset="0"/>
              </a:rPr>
              <a:t>mindfulness, perceived stress, symptoms, and </a:t>
            </a:r>
            <a:r>
              <a:rPr lang="en-CA" sz="1600" dirty="0" smtClean="0">
                <a:solidFill>
                  <a:schemeClr val="tx1"/>
                </a:solidFill>
                <a:latin typeface="Times New Roman" panose="02020603050405020304" pitchFamily="18" charset="0"/>
                <a:cs typeface="Times New Roman" panose="02020603050405020304" pitchFamily="18" charset="0"/>
              </a:rPr>
              <a:t>wellbeing at pre- </a:t>
            </a:r>
            <a:r>
              <a:rPr lang="en-CA" sz="1600" dirty="0">
                <a:solidFill>
                  <a:schemeClr val="tx1"/>
                </a:solidFill>
                <a:latin typeface="Times New Roman" panose="02020603050405020304" pitchFamily="18" charset="0"/>
                <a:cs typeface="Times New Roman" panose="02020603050405020304" pitchFamily="18" charset="0"/>
              </a:rPr>
              <a:t>and post-MBSR, </a:t>
            </a:r>
            <a:r>
              <a:rPr lang="en-CA" sz="1600" dirty="0" smtClean="0">
                <a:solidFill>
                  <a:schemeClr val="tx1"/>
                </a:solidFill>
                <a:latin typeface="Times New Roman" panose="02020603050405020304" pitchFamily="18" charset="0"/>
                <a:cs typeface="Times New Roman" panose="02020603050405020304" pitchFamily="18" charset="0"/>
              </a:rPr>
              <a:t>and tracked their home</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practice time. The results indicated increases </a:t>
            </a:r>
            <a:r>
              <a:rPr lang="en-CA" sz="1600" dirty="0">
                <a:solidFill>
                  <a:schemeClr val="tx1"/>
                </a:solidFill>
                <a:latin typeface="Times New Roman" panose="02020603050405020304" pitchFamily="18" charset="0"/>
                <a:cs typeface="Times New Roman" panose="02020603050405020304" pitchFamily="18" charset="0"/>
              </a:rPr>
              <a:t>in mindfulness and </a:t>
            </a:r>
            <a:r>
              <a:rPr lang="en-CA" sz="1600" dirty="0" smtClean="0">
                <a:solidFill>
                  <a:schemeClr val="tx1"/>
                </a:solidFill>
                <a:latin typeface="Times New Roman" panose="02020603050405020304" pitchFamily="18" charset="0"/>
                <a:cs typeface="Times New Roman" panose="02020603050405020304" pitchFamily="18" charset="0"/>
              </a:rPr>
              <a:t>wellness, and </a:t>
            </a:r>
            <a:r>
              <a:rPr lang="en-CA" sz="1600" dirty="0">
                <a:solidFill>
                  <a:schemeClr val="tx1"/>
                </a:solidFill>
                <a:latin typeface="Times New Roman" panose="02020603050405020304" pitchFamily="18" charset="0"/>
                <a:cs typeface="Times New Roman" panose="02020603050405020304" pitchFamily="18" charset="0"/>
              </a:rPr>
              <a:t>decreases </a:t>
            </a:r>
            <a:r>
              <a:rPr lang="en-CA" sz="1600" dirty="0" smtClean="0">
                <a:solidFill>
                  <a:schemeClr val="tx1"/>
                </a:solidFill>
                <a:latin typeface="Times New Roman" panose="02020603050405020304" pitchFamily="18" charset="0"/>
                <a:cs typeface="Times New Roman" panose="02020603050405020304" pitchFamily="18" charset="0"/>
              </a:rPr>
              <a:t>in</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stress </a:t>
            </a:r>
            <a:r>
              <a:rPr lang="en-CA" sz="1600" dirty="0">
                <a:solidFill>
                  <a:schemeClr val="tx1"/>
                </a:solidFill>
                <a:latin typeface="Times New Roman" panose="02020603050405020304" pitchFamily="18" charset="0"/>
                <a:cs typeface="Times New Roman" panose="02020603050405020304" pitchFamily="18" charset="0"/>
              </a:rPr>
              <a:t>and symptoms, </a:t>
            </a:r>
            <a:r>
              <a:rPr lang="en-CA" sz="1600" dirty="0" smtClean="0">
                <a:solidFill>
                  <a:schemeClr val="tx1"/>
                </a:solidFill>
                <a:latin typeface="Times New Roman" panose="02020603050405020304" pitchFamily="18" charset="0"/>
                <a:cs typeface="Times New Roman" panose="02020603050405020304" pitchFamily="18" charset="0"/>
              </a:rPr>
              <a:t>from pre- </a:t>
            </a:r>
            <a:r>
              <a:rPr lang="en-CA" sz="1600" dirty="0">
                <a:solidFill>
                  <a:schemeClr val="tx1"/>
                </a:solidFill>
                <a:latin typeface="Times New Roman" panose="02020603050405020304" pitchFamily="18" charset="0"/>
                <a:cs typeface="Times New Roman" panose="02020603050405020304" pitchFamily="18" charset="0"/>
              </a:rPr>
              <a:t>to post-MBSR. H</a:t>
            </a:r>
            <a:r>
              <a:rPr lang="en-CA" sz="1600" dirty="0" smtClean="0">
                <a:solidFill>
                  <a:schemeClr val="tx1"/>
                </a:solidFill>
                <a:latin typeface="Times New Roman" panose="02020603050405020304" pitchFamily="18" charset="0"/>
                <a:cs typeface="Times New Roman" panose="02020603050405020304" pitchFamily="18" charset="0"/>
              </a:rPr>
              <a:t>ome </a:t>
            </a:r>
            <a:r>
              <a:rPr lang="en-CA" sz="1600" dirty="0">
                <a:solidFill>
                  <a:schemeClr val="tx1"/>
                </a:solidFill>
                <a:latin typeface="Times New Roman" panose="02020603050405020304" pitchFamily="18" charset="0"/>
                <a:cs typeface="Times New Roman" panose="02020603050405020304" pitchFamily="18" charset="0"/>
              </a:rPr>
              <a:t>practice of </a:t>
            </a:r>
            <a:r>
              <a:rPr lang="en-CA" sz="1600" dirty="0" smtClean="0">
                <a:solidFill>
                  <a:schemeClr val="tx1"/>
                </a:solidFill>
                <a:latin typeface="Times New Roman" panose="02020603050405020304" pitchFamily="18" charset="0"/>
                <a:cs typeface="Times New Roman" panose="02020603050405020304" pitchFamily="18" charset="0"/>
              </a:rPr>
              <a:t>formal meditation exercises (body scan, yoga,  sitting meditation) had a significant relation to the measure of </a:t>
            </a:r>
            <a:r>
              <a:rPr lang="en-CA" sz="1600" dirty="0">
                <a:solidFill>
                  <a:schemeClr val="tx1"/>
                </a:solidFill>
                <a:latin typeface="Times New Roman" panose="02020603050405020304" pitchFamily="18" charset="0"/>
                <a:cs typeface="Times New Roman" panose="02020603050405020304" pitchFamily="18" charset="0"/>
              </a:rPr>
              <a:t>improvement in most </a:t>
            </a:r>
            <a:r>
              <a:rPr lang="en-CA" sz="1600" dirty="0" smtClean="0">
                <a:solidFill>
                  <a:schemeClr val="tx1"/>
                </a:solidFill>
                <a:latin typeface="Times New Roman" panose="02020603050405020304" pitchFamily="18" charset="0"/>
                <a:cs typeface="Times New Roman" panose="02020603050405020304" pitchFamily="18" charset="0"/>
              </a:rPr>
              <a:t>aspects </a:t>
            </a:r>
            <a:r>
              <a:rPr lang="en-CA" sz="1600" dirty="0">
                <a:solidFill>
                  <a:schemeClr val="tx1"/>
                </a:solidFill>
                <a:latin typeface="Times New Roman" panose="02020603050405020304" pitchFamily="18" charset="0"/>
                <a:cs typeface="Times New Roman" panose="02020603050405020304" pitchFamily="18" charset="0"/>
              </a:rPr>
              <a:t>of </a:t>
            </a:r>
            <a:r>
              <a:rPr lang="en-CA" sz="1600" dirty="0" smtClean="0">
                <a:solidFill>
                  <a:schemeClr val="tx1"/>
                </a:solidFill>
                <a:latin typeface="Times New Roman" panose="02020603050405020304" pitchFamily="18" charset="0"/>
                <a:cs typeface="Times New Roman" panose="02020603050405020304" pitchFamily="18" charset="0"/>
              </a:rPr>
              <a:t>mindfulness,</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symptoms </a:t>
            </a:r>
            <a:r>
              <a:rPr lang="en-CA" sz="1600" dirty="0">
                <a:solidFill>
                  <a:schemeClr val="tx1"/>
                </a:solidFill>
                <a:latin typeface="Times New Roman" panose="02020603050405020304" pitchFamily="18" charset="0"/>
                <a:cs typeface="Times New Roman" panose="02020603050405020304" pitchFamily="18" charset="0"/>
              </a:rPr>
              <a:t>and </a:t>
            </a:r>
            <a:r>
              <a:rPr lang="en-CA" sz="1600" dirty="0" smtClean="0">
                <a:solidFill>
                  <a:schemeClr val="tx1"/>
                </a:solidFill>
                <a:latin typeface="Times New Roman" panose="02020603050405020304" pitchFamily="18" charset="0"/>
                <a:cs typeface="Times New Roman" panose="02020603050405020304" pitchFamily="18" charset="0"/>
              </a:rPr>
              <a:t>well-being. Increases </a:t>
            </a:r>
            <a:r>
              <a:rPr lang="en-CA" sz="1600" dirty="0">
                <a:solidFill>
                  <a:schemeClr val="tx1"/>
                </a:solidFill>
                <a:latin typeface="Times New Roman" panose="02020603050405020304" pitchFamily="18" charset="0"/>
                <a:cs typeface="Times New Roman" panose="02020603050405020304" pitchFamily="18" charset="0"/>
              </a:rPr>
              <a:t>in </a:t>
            </a:r>
            <a:r>
              <a:rPr lang="en-CA" sz="1600" dirty="0" smtClean="0">
                <a:solidFill>
                  <a:schemeClr val="tx1"/>
                </a:solidFill>
                <a:latin typeface="Times New Roman" panose="02020603050405020304" pitchFamily="18" charset="0"/>
                <a:cs typeface="Times New Roman" panose="02020603050405020304" pitchFamily="18" charset="0"/>
              </a:rPr>
              <a:t>mindfulness reflected in the relationships</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between </a:t>
            </a:r>
            <a:r>
              <a:rPr lang="en-CA" sz="1600" dirty="0">
                <a:solidFill>
                  <a:schemeClr val="tx1"/>
                </a:solidFill>
                <a:latin typeface="Times New Roman" panose="02020603050405020304" pitchFamily="18" charset="0"/>
                <a:cs typeface="Times New Roman" panose="02020603050405020304" pitchFamily="18" charset="0"/>
              </a:rPr>
              <a:t>formal mindfulness practice </a:t>
            </a:r>
            <a:r>
              <a:rPr lang="en-CA" sz="1600" dirty="0" smtClean="0">
                <a:solidFill>
                  <a:schemeClr val="tx1"/>
                </a:solidFill>
                <a:latin typeface="Times New Roman" panose="02020603050405020304" pitchFamily="18" charset="0"/>
                <a:cs typeface="Times New Roman" panose="02020603050405020304" pitchFamily="18" charset="0"/>
              </a:rPr>
              <a:t>and</a:t>
            </a:r>
            <a:r>
              <a:rPr lang="en-CA" sz="1600" dirty="0">
                <a:solidFill>
                  <a:schemeClr val="tx1"/>
                </a:solidFill>
                <a:latin typeface="Times New Roman" panose="02020603050405020304" pitchFamily="18" charset="0"/>
                <a:cs typeface="Times New Roman" panose="02020603050405020304" pitchFamily="18" charset="0"/>
              </a:rPr>
              <a:t> </a:t>
            </a:r>
            <a:r>
              <a:rPr lang="en-CA" sz="1600" dirty="0" smtClean="0">
                <a:solidFill>
                  <a:schemeClr val="tx1"/>
                </a:solidFill>
                <a:latin typeface="Times New Roman" panose="02020603050405020304" pitchFamily="18" charset="0"/>
                <a:cs typeface="Times New Roman" panose="02020603050405020304" pitchFamily="18" charset="0"/>
              </a:rPr>
              <a:t>increase </a:t>
            </a:r>
            <a:r>
              <a:rPr lang="en-CA" sz="1600" dirty="0">
                <a:solidFill>
                  <a:schemeClr val="tx1"/>
                </a:solidFill>
                <a:latin typeface="Times New Roman" panose="02020603050405020304" pitchFamily="18" charset="0"/>
                <a:cs typeface="Times New Roman" panose="02020603050405020304" pitchFamily="18" charset="0"/>
              </a:rPr>
              <a:t>in psychological </a:t>
            </a:r>
            <a:r>
              <a:rPr lang="en-CA" sz="1600" dirty="0" smtClean="0">
                <a:solidFill>
                  <a:schemeClr val="tx1"/>
                </a:solidFill>
                <a:latin typeface="Times New Roman" panose="02020603050405020304" pitchFamily="18" charset="0"/>
                <a:cs typeface="Times New Roman" panose="02020603050405020304" pitchFamily="18" charset="0"/>
              </a:rPr>
              <a:t>functioning. </a:t>
            </a:r>
            <a:br>
              <a:rPr lang="en-CA" sz="1600" dirty="0" smtClean="0">
                <a:solidFill>
                  <a:schemeClr val="tx1"/>
                </a:solidFill>
                <a:latin typeface="Times New Roman" panose="02020603050405020304" pitchFamily="18" charset="0"/>
                <a:cs typeface="Times New Roman" panose="02020603050405020304" pitchFamily="18" charset="0"/>
              </a:rPr>
            </a:br>
            <a:r>
              <a:rPr lang="en-CA" sz="1600" dirty="0" smtClean="0">
                <a:solidFill>
                  <a:schemeClr val="tx1"/>
                </a:solidFill>
                <a:latin typeface="Times New Roman" panose="02020603050405020304" pitchFamily="18" charset="0"/>
                <a:cs typeface="Times New Roman" panose="02020603050405020304" pitchFamily="18" charset="0"/>
              </a:rPr>
              <a:t/>
            </a:r>
            <a:br>
              <a:rPr lang="en-CA" sz="1600" dirty="0" smtClean="0">
                <a:solidFill>
                  <a:schemeClr val="tx1"/>
                </a:solidFill>
                <a:latin typeface="Times New Roman" panose="02020603050405020304" pitchFamily="18" charset="0"/>
                <a:cs typeface="Times New Roman" panose="02020603050405020304" pitchFamily="18" charset="0"/>
              </a:rPr>
            </a:br>
            <a:r>
              <a:rPr lang="en-CA" sz="1600" dirty="0" smtClean="0">
                <a:solidFill>
                  <a:schemeClr val="tx1"/>
                </a:solidFill>
                <a:latin typeface="Times New Roman" panose="02020603050405020304" pitchFamily="18" charset="0"/>
                <a:cs typeface="Times New Roman" panose="02020603050405020304" pitchFamily="18" charset="0"/>
              </a:rPr>
              <a:t>A 2004 meta-analysis study on Mindfulness-based stress reduction and health benefits by </a:t>
            </a:r>
            <a:r>
              <a:rPr lang="en-CA" sz="1600" dirty="0" err="1" smtClean="0">
                <a:solidFill>
                  <a:schemeClr val="tx1"/>
                </a:solidFill>
                <a:latin typeface="Times New Roman" panose="02020603050405020304" pitchFamily="18" charset="0"/>
                <a:cs typeface="Times New Roman" panose="02020603050405020304" pitchFamily="18" charset="0"/>
              </a:rPr>
              <a:t>Grossmana</a:t>
            </a:r>
            <a:r>
              <a:rPr lang="en-CA" sz="1600" dirty="0" smtClean="0">
                <a:solidFill>
                  <a:schemeClr val="tx1"/>
                </a:solidFill>
                <a:latin typeface="Times New Roman" panose="02020603050405020304" pitchFamily="18" charset="0"/>
                <a:cs typeface="Times New Roman" panose="02020603050405020304" pitchFamily="18" charset="0"/>
              </a:rPr>
              <a:t>, et al., suggest that: MBSR is useful as an intervention for a varied range of chronic disorders and difficulties. The consistent and comparatively competent level of effect sizes across diverse types of samples indicates that mindfulness training may enhance basic features of coping with distress and disability in everyday life, and also under conditions of critical disorder or stress.</a:t>
            </a:r>
            <a:r>
              <a:rPr lang="en-CA" sz="1300" dirty="0" smtClean="0">
                <a:solidFill>
                  <a:schemeClr val="tx1"/>
                </a:solidFill>
                <a:latin typeface="Times New Roman" panose="02020603050405020304" pitchFamily="18" charset="0"/>
                <a:cs typeface="Times New Roman" panose="02020603050405020304" pitchFamily="18" charset="0"/>
              </a:rPr>
              <a:t/>
            </a:r>
            <a:br>
              <a:rPr lang="en-CA" sz="1300" dirty="0" smtClean="0">
                <a:solidFill>
                  <a:schemeClr val="tx1"/>
                </a:solidFill>
                <a:latin typeface="Times New Roman" panose="02020603050405020304" pitchFamily="18" charset="0"/>
                <a:cs typeface="Times New Roman" panose="02020603050405020304" pitchFamily="18" charset="0"/>
              </a:rPr>
            </a:br>
            <a:r>
              <a:rPr lang="en-CA" sz="1600" dirty="0" smtClean="0">
                <a:solidFill>
                  <a:schemeClr val="tx1"/>
                </a:solidFill>
                <a:latin typeface="Times New Roman" panose="02020603050405020304" pitchFamily="18" charset="0"/>
                <a:cs typeface="Times New Roman" panose="02020603050405020304" pitchFamily="18" charset="0"/>
              </a:rPr>
              <a:t/>
            </a:r>
            <a:br>
              <a:rPr lang="en-CA" sz="1600" dirty="0" smtClean="0">
                <a:solidFill>
                  <a:schemeClr val="tx1"/>
                </a:solidFill>
                <a:latin typeface="Times New Roman" panose="02020603050405020304" pitchFamily="18" charset="0"/>
                <a:cs typeface="Times New Roman" panose="02020603050405020304" pitchFamily="18" charset="0"/>
              </a:rPr>
            </a:br>
            <a:r>
              <a:rPr lang="en-CA" sz="1600" dirty="0" smtClean="0">
                <a:solidFill>
                  <a:schemeClr val="tx1"/>
                </a:solidFill>
                <a:latin typeface="Times New Roman" panose="02020603050405020304" pitchFamily="18" charset="0"/>
                <a:cs typeface="Times New Roman" panose="02020603050405020304" pitchFamily="18" charset="0"/>
              </a:rPr>
              <a:t>.</a:t>
            </a:r>
            <a:r>
              <a:rPr lang="en-CA" sz="1800" dirty="0" smtClean="0">
                <a:solidFill>
                  <a:schemeClr val="tx1"/>
                </a:solidFill>
                <a:latin typeface="Times New Roman" panose="02020603050405020304" pitchFamily="18" charset="0"/>
                <a:cs typeface="Times New Roman" panose="02020603050405020304" pitchFamily="18" charset="0"/>
              </a:rPr>
              <a:t/>
            </a:r>
            <a:br>
              <a:rPr lang="en-CA" sz="1800" dirty="0" smtClean="0">
                <a:solidFill>
                  <a:schemeClr val="tx1"/>
                </a:solidFill>
                <a:latin typeface="Times New Roman" panose="02020603050405020304" pitchFamily="18" charset="0"/>
                <a:cs typeface="Times New Roman" panose="02020603050405020304" pitchFamily="18" charset="0"/>
              </a:rPr>
            </a:br>
            <a:r>
              <a:rPr lang="en-CA" sz="2700" dirty="0" smtClean="0"/>
              <a:t/>
            </a:r>
            <a:br>
              <a:rPr lang="en-CA" sz="2700" dirty="0" smtClean="0"/>
            </a:br>
            <a:endParaRPr lang="en-CA" sz="2700" dirty="0"/>
          </a:p>
        </p:txBody>
      </p:sp>
    </p:spTree>
    <p:extLst>
      <p:ext uri="{BB962C8B-B14F-4D97-AF65-F5344CB8AC3E}">
        <p14:creationId xmlns:p14="http://schemas.microsoft.com/office/powerpoint/2010/main" val="4153260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64" y="683568"/>
            <a:ext cx="5760640" cy="10556736"/>
          </a:xfrm>
          <a:prstGeom prst="rect">
            <a:avLst/>
          </a:prstGeom>
        </p:spPr>
        <p:txBody>
          <a:bodyPr wrap="square">
            <a:spAutoFit/>
          </a:bodyPr>
          <a:lstStyle/>
          <a:p>
            <a:pPr algn="ctr"/>
            <a:endParaRPr lang="en-CA" sz="2400" b="1" dirty="0" smtClean="0"/>
          </a:p>
          <a:p>
            <a:pPr algn="ctr"/>
            <a:r>
              <a:rPr lang="en-CA" sz="2400" b="1" dirty="0" smtClean="0"/>
              <a:t>    </a:t>
            </a:r>
            <a:r>
              <a:rPr lang="en-CA" sz="2800" b="1" dirty="0" smtClean="0">
                <a:solidFill>
                  <a:schemeClr val="tx2"/>
                </a:solidFill>
              </a:rPr>
              <a:t>MBSR </a:t>
            </a:r>
            <a:r>
              <a:rPr lang="en-CA" sz="2800" b="1" dirty="0">
                <a:solidFill>
                  <a:schemeClr val="tx2"/>
                </a:solidFill>
              </a:rPr>
              <a:t>Workbook </a:t>
            </a:r>
            <a:r>
              <a:rPr lang="en-CA" sz="2800" b="1" dirty="0" smtClean="0">
                <a:solidFill>
                  <a:schemeClr val="tx2"/>
                </a:solidFill>
              </a:rPr>
              <a:t>Community</a:t>
            </a:r>
          </a:p>
          <a:p>
            <a:pPr marL="342900" indent="-342900" algn="ctr">
              <a:buFont typeface="Arial" panose="020B0604020202020204" pitchFamily="34" charset="0"/>
              <a:buChar char="•"/>
            </a:pPr>
            <a:r>
              <a:rPr lang="en-CA" sz="2000" dirty="0" smtClean="0">
                <a:latin typeface="Times New Roman" panose="02020603050405020304" pitchFamily="18" charset="0"/>
                <a:cs typeface="Times New Roman" panose="02020603050405020304" pitchFamily="18" charset="0"/>
              </a:rPr>
              <a:t>There is </a:t>
            </a:r>
            <a:r>
              <a:rPr lang="en-CA" sz="2000" dirty="0">
                <a:latin typeface="Times New Roman" panose="02020603050405020304" pitchFamily="18" charset="0"/>
                <a:cs typeface="Times New Roman" panose="02020603050405020304" pitchFamily="18" charset="0"/>
              </a:rPr>
              <a:t>further opportunity to continue </a:t>
            </a:r>
            <a:r>
              <a:rPr lang="en-CA" sz="2000" dirty="0" smtClean="0">
                <a:latin typeface="Times New Roman" panose="02020603050405020304" pitchFamily="18" charset="0"/>
                <a:cs typeface="Times New Roman" panose="02020603050405020304" pitchFamily="18" charset="0"/>
              </a:rPr>
              <a:t>the practice </a:t>
            </a:r>
            <a:r>
              <a:rPr lang="en-CA" sz="2000" dirty="0">
                <a:latin typeface="Times New Roman" panose="02020603050405020304" pitchFamily="18" charset="0"/>
                <a:cs typeface="Times New Roman" panose="02020603050405020304" pitchFamily="18" charset="0"/>
              </a:rPr>
              <a:t>once the lessons are </a:t>
            </a:r>
            <a:r>
              <a:rPr lang="en-CA" sz="2000" dirty="0" smtClean="0">
                <a:latin typeface="Times New Roman" panose="02020603050405020304" pitchFamily="18" charset="0"/>
                <a:cs typeface="Times New Roman" panose="02020603050405020304" pitchFamily="18" charset="0"/>
              </a:rPr>
              <a:t>completed to engage in the mindfulness based stress reduction </a:t>
            </a:r>
            <a:r>
              <a:rPr lang="en-CA" sz="2000" dirty="0">
                <a:latin typeface="Times New Roman" panose="02020603050405020304" pitchFamily="18" charset="0"/>
                <a:cs typeface="Times New Roman" panose="02020603050405020304" pitchFamily="18" charset="0"/>
              </a:rPr>
              <a:t>practice </a:t>
            </a:r>
            <a:endParaRPr lang="en-CA" sz="2000" dirty="0" smtClean="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endParaRPr lang="en-CA" sz="2000" dirty="0" smtClean="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en-CA" sz="2000" dirty="0" smtClean="0">
                <a:latin typeface="Times New Roman" panose="02020603050405020304" pitchFamily="18" charset="0"/>
                <a:cs typeface="Times New Roman" panose="02020603050405020304" pitchFamily="18" charset="0"/>
              </a:rPr>
              <a:t>Online Support for  </a:t>
            </a:r>
            <a:r>
              <a:rPr lang="en-CA" sz="2000" dirty="0">
                <a:latin typeface="Times New Roman" panose="02020603050405020304" pitchFamily="18" charset="0"/>
                <a:cs typeface="Times New Roman" panose="02020603050405020304" pitchFamily="18" charset="0"/>
              </a:rPr>
              <a:t>MBSR </a:t>
            </a:r>
            <a:r>
              <a:rPr lang="en-CA" sz="2000" dirty="0" smtClean="0">
                <a:latin typeface="Times New Roman" panose="02020603050405020304" pitchFamily="18" charset="0"/>
                <a:cs typeface="Times New Roman" panose="02020603050405020304" pitchFamily="18" charset="0"/>
              </a:rPr>
              <a:t>Workbook</a:t>
            </a:r>
          </a:p>
          <a:p>
            <a:pPr algn="ctr"/>
            <a:r>
              <a:rPr lang="en-CA" sz="2000" dirty="0" smtClean="0"/>
              <a:t>           </a:t>
            </a:r>
            <a:r>
              <a:rPr lang="en-CA" sz="2000" dirty="0" smtClean="0">
                <a:hlinkClick r:id="rId2"/>
              </a:rPr>
              <a:t>www.mbsrworkbook.com</a:t>
            </a:r>
            <a:endParaRPr lang="en-CA" sz="2000" dirty="0" smtClean="0"/>
          </a:p>
          <a:p>
            <a:pPr algn="ctr"/>
            <a:endParaRPr lang="en-CA" sz="2000" dirty="0" smtClean="0"/>
          </a:p>
          <a:p>
            <a:pPr marL="342900" indent="-342900" algn="ctr">
              <a:buFont typeface="Arial" panose="020B0604020202020204" pitchFamily="34" charset="0"/>
              <a:buChar char="•"/>
            </a:pPr>
            <a:r>
              <a:rPr lang="en-CA" sz="2000" dirty="0"/>
              <a:t> </a:t>
            </a:r>
            <a:r>
              <a:rPr lang="en-CA" sz="2000" dirty="0" smtClean="0"/>
              <a:t>A  </a:t>
            </a:r>
            <a:r>
              <a:rPr lang="en-CA" sz="2000" u="sng" dirty="0">
                <a:hlinkClick r:id="rId3"/>
              </a:rPr>
              <a:t>Facebook Community</a:t>
            </a:r>
            <a:r>
              <a:rPr lang="en-CA" sz="2000" u="sng" dirty="0"/>
              <a:t> </a:t>
            </a:r>
            <a:r>
              <a:rPr lang="en-CA" sz="2000" dirty="0"/>
              <a:t> </a:t>
            </a:r>
            <a:r>
              <a:rPr lang="en-CA" sz="2000" dirty="0" smtClean="0"/>
              <a:t>to discuss  the </a:t>
            </a:r>
            <a:r>
              <a:rPr lang="en-CA" sz="2000" dirty="0"/>
              <a:t>MBSR </a:t>
            </a:r>
            <a:r>
              <a:rPr lang="en-CA" sz="2000" dirty="0" smtClean="0"/>
              <a:t>Workbook. Engage with like-minded </a:t>
            </a:r>
            <a:r>
              <a:rPr lang="en-CA" sz="2000" dirty="0"/>
              <a:t>people to </a:t>
            </a:r>
            <a:r>
              <a:rPr lang="en-CA" sz="2000" dirty="0" smtClean="0"/>
              <a:t>support the </a:t>
            </a:r>
            <a:r>
              <a:rPr lang="en-CA" sz="2000" dirty="0"/>
              <a:t>process of cultivating </a:t>
            </a:r>
            <a:r>
              <a:rPr lang="en-CA" sz="2000" dirty="0" smtClean="0"/>
              <a:t>a mindfulness practice</a:t>
            </a:r>
          </a:p>
          <a:p>
            <a:pPr marL="342900" indent="-342900" algn="ctr">
              <a:buFont typeface="Arial" panose="020B0604020202020204" pitchFamily="34" charset="0"/>
              <a:buChar char="•"/>
            </a:pPr>
            <a:endParaRPr lang="en-CA" sz="2000" dirty="0" smtClean="0"/>
          </a:p>
          <a:p>
            <a:pPr marL="342900" indent="-342900" algn="ctr">
              <a:buFont typeface="Arial" panose="020B0604020202020204" pitchFamily="34" charset="0"/>
              <a:buChar char="•"/>
            </a:pPr>
            <a:r>
              <a:rPr lang="en-CA" sz="2000" b="1" dirty="0" smtClean="0">
                <a:latin typeface="Times New Roman" panose="02020603050405020304" pitchFamily="18" charset="0"/>
                <a:cs typeface="Times New Roman" panose="02020603050405020304" pitchFamily="18" charset="0"/>
              </a:rPr>
              <a:t> </a:t>
            </a:r>
            <a:r>
              <a:rPr lang="en-CA" sz="2000" b="1" u="sng" dirty="0" smtClean="0">
                <a:latin typeface="Times New Roman" panose="02020603050405020304" pitchFamily="18" charset="0"/>
                <a:cs typeface="Times New Roman" panose="02020603050405020304" pitchFamily="18" charset="0"/>
              </a:rPr>
              <a:t>Mindfulness Movie a documentary</a:t>
            </a:r>
          </a:p>
          <a:p>
            <a:pPr algn="ctr"/>
            <a:r>
              <a:rPr lang="en-CA" sz="2000" dirty="0" smtClean="0">
                <a:latin typeface="Times New Roman" panose="02020603050405020304" pitchFamily="18" charset="0"/>
                <a:cs typeface="Times New Roman" panose="02020603050405020304" pitchFamily="18" charset="0"/>
              </a:rPr>
              <a:t>by architect Paul Harrison, leaders in the field of mindfulness  </a:t>
            </a:r>
            <a:r>
              <a:rPr lang="en-CA" sz="2000" dirty="0">
                <a:latin typeface="Times New Roman" panose="02020603050405020304" pitchFamily="18" charset="0"/>
                <a:cs typeface="Times New Roman" panose="02020603050405020304" pitchFamily="18" charset="0"/>
              </a:rPr>
              <a:t>Rick Hanson, Dan Siegel, Mark Williams, Dan </a:t>
            </a:r>
            <a:r>
              <a:rPr lang="en-CA" sz="2000" dirty="0" err="1">
                <a:latin typeface="Times New Roman" panose="02020603050405020304" pitchFamily="18" charset="0"/>
                <a:cs typeface="Times New Roman" panose="02020603050405020304" pitchFamily="18" charset="0"/>
              </a:rPr>
              <a:t>Millman</a:t>
            </a:r>
            <a:r>
              <a:rPr lang="en-CA" sz="2000" dirty="0">
                <a:latin typeface="Times New Roman" panose="02020603050405020304" pitchFamily="18" charset="0"/>
                <a:cs typeface="Times New Roman" panose="02020603050405020304" pitchFamily="18" charset="0"/>
              </a:rPr>
              <a:t>, Kristin Neff, Jeffrey Schwartz,  Jon </a:t>
            </a:r>
            <a:r>
              <a:rPr lang="en-CA" sz="2000" dirty="0" err="1">
                <a:latin typeface="Times New Roman" panose="02020603050405020304" pitchFamily="18" charset="0"/>
                <a:cs typeface="Times New Roman" panose="02020603050405020304" pitchFamily="18" charset="0"/>
              </a:rPr>
              <a:t>Kabat</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Zinn</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give important </a:t>
            </a:r>
            <a:r>
              <a:rPr lang="en-CA" sz="2000" dirty="0">
                <a:latin typeface="Times New Roman" panose="02020603050405020304" pitchFamily="18" charset="0"/>
                <a:cs typeface="Times New Roman" panose="02020603050405020304" pitchFamily="18" charset="0"/>
              </a:rPr>
              <a:t>mindful insights </a:t>
            </a:r>
            <a:endParaRPr lang="en-CA" sz="2000" dirty="0" smtClean="0">
              <a:latin typeface="Times New Roman" panose="02020603050405020304" pitchFamily="18" charset="0"/>
              <a:cs typeface="Times New Roman" panose="02020603050405020304" pitchFamily="18" charset="0"/>
            </a:endParaRPr>
          </a:p>
          <a:p>
            <a:pPr algn="ctr"/>
            <a:endParaRPr lang="en-CA" sz="2000" dirty="0" smtClean="0">
              <a:latin typeface="Times New Roman" panose="02020603050405020304" pitchFamily="18" charset="0"/>
              <a:cs typeface="Times New Roman" panose="02020603050405020304" pitchFamily="18" charset="0"/>
            </a:endParaRPr>
          </a:p>
          <a:p>
            <a:pPr algn="ctr"/>
            <a:r>
              <a:rPr lang="en-CA" sz="2000" dirty="0" smtClean="0">
                <a:latin typeface="Times New Roman" panose="02020603050405020304" pitchFamily="18" charset="0"/>
                <a:cs typeface="Times New Roman" panose="02020603050405020304" pitchFamily="18" charset="0"/>
              </a:rPr>
              <a:t>Stahl </a:t>
            </a:r>
            <a:r>
              <a:rPr lang="en-CA" sz="2000" dirty="0">
                <a:latin typeface="Times New Roman" panose="02020603050405020304" pitchFamily="18" charset="0"/>
                <a:cs typeface="Times New Roman" panose="02020603050405020304" pitchFamily="18" charset="0"/>
              </a:rPr>
              <a:t>and Goldstein state that their MBSR Workbook is not a substitute for the MBSR program created by </a:t>
            </a:r>
            <a:r>
              <a:rPr lang="en-CA" sz="2000" dirty="0" err="1">
                <a:latin typeface="Times New Roman" panose="02020603050405020304" pitchFamily="18" charset="0"/>
                <a:cs typeface="Times New Roman" panose="02020603050405020304" pitchFamily="18" charset="0"/>
              </a:rPr>
              <a:t>Kabat-Zinn</a:t>
            </a:r>
            <a:r>
              <a:rPr lang="en-CA" sz="2000" dirty="0">
                <a:latin typeface="Times New Roman" panose="02020603050405020304" pitchFamily="18" charset="0"/>
                <a:cs typeface="Times New Roman" panose="02020603050405020304" pitchFamily="18" charset="0"/>
              </a:rPr>
              <a:t> and </a:t>
            </a:r>
            <a:r>
              <a:rPr lang="en-CA" sz="2000" dirty="0" err="1">
                <a:latin typeface="Times New Roman" panose="02020603050405020304" pitchFamily="18" charset="0"/>
                <a:cs typeface="Times New Roman" panose="02020603050405020304" pitchFamily="18" charset="0"/>
              </a:rPr>
              <a:t>Santorelli</a:t>
            </a:r>
            <a:r>
              <a:rPr lang="en-CA" sz="2000" dirty="0">
                <a:latin typeface="Times New Roman" panose="02020603050405020304" pitchFamily="18" charset="0"/>
                <a:cs typeface="Times New Roman" panose="02020603050405020304" pitchFamily="18" charset="0"/>
              </a:rPr>
              <a:t>, and list locations that offer the program in the Resource section of their book.</a:t>
            </a:r>
          </a:p>
          <a:p>
            <a:pPr algn="ctr"/>
            <a:endParaRPr lang="en-CA" sz="2400" dirty="0" smtClean="0"/>
          </a:p>
          <a:p>
            <a:pPr algn="ctr"/>
            <a:endParaRPr lang="en-CA" sz="2400" dirty="0"/>
          </a:p>
          <a:p>
            <a:pPr algn="ctr"/>
            <a:endParaRPr lang="en-CA" sz="2400" dirty="0"/>
          </a:p>
          <a:p>
            <a:pPr algn="ctr"/>
            <a:endParaRPr lang="en-CA" sz="2800" dirty="0"/>
          </a:p>
          <a:p>
            <a:pPr marL="342900" indent="-342900" algn="ctr">
              <a:buFont typeface="Arial" panose="020B0604020202020204" pitchFamily="34" charset="0"/>
              <a:buChar char="•"/>
            </a:pPr>
            <a:endParaRPr lang="en-CA" sz="2400" dirty="0" smtClean="0"/>
          </a:p>
          <a:p>
            <a:pPr algn="ctr"/>
            <a:endParaRPr lang="en-CA" sz="2400" dirty="0" smtClean="0"/>
          </a:p>
        </p:txBody>
      </p:sp>
    </p:spTree>
    <p:extLst>
      <p:ext uri="{BB962C8B-B14F-4D97-AF65-F5344CB8AC3E}">
        <p14:creationId xmlns:p14="http://schemas.microsoft.com/office/powerpoint/2010/main" val="485397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764704" y="1331640"/>
            <a:ext cx="5400600" cy="1224136"/>
          </a:xfrm>
        </p:spPr>
        <p:txBody>
          <a:bodyPr/>
          <a:lstStyle/>
          <a:p>
            <a:pPr marL="0" indent="0" algn="ctr">
              <a:buNone/>
            </a:pPr>
            <a:r>
              <a:rPr lang="en-CA" sz="3000" dirty="0" smtClean="0"/>
              <a:t> “Mindfulness is really a playful    adventuring within life itself”</a:t>
            </a:r>
          </a:p>
          <a:p>
            <a:pPr marL="0" indent="0">
              <a:buNone/>
            </a:pPr>
            <a:endParaRPr lang="en-CA" dirty="0"/>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40" y="2627784"/>
            <a:ext cx="6481507" cy="4577352"/>
          </a:xfrm>
          <a:prstGeom prst="rect">
            <a:avLst/>
          </a:prstGeom>
        </p:spPr>
      </p:pic>
      <p:sp>
        <p:nvSpPr>
          <p:cNvPr id="4" name="Rectangle 3"/>
          <p:cNvSpPr/>
          <p:nvPr/>
        </p:nvSpPr>
        <p:spPr>
          <a:xfrm>
            <a:off x="1556792" y="7524328"/>
            <a:ext cx="3672407" cy="492443"/>
          </a:xfrm>
          <a:prstGeom prst="rect">
            <a:avLst/>
          </a:prstGeom>
        </p:spPr>
        <p:txBody>
          <a:bodyPr wrap="square">
            <a:spAutoFit/>
          </a:bodyPr>
          <a:lstStyle/>
          <a:p>
            <a:pPr algn="ctr"/>
            <a:r>
              <a:rPr lang="en-CA" sz="2600" i="1" dirty="0" smtClean="0"/>
              <a:t>- Jon </a:t>
            </a:r>
            <a:r>
              <a:rPr lang="en-CA" sz="2600" i="1" dirty="0" err="1"/>
              <a:t>Kabat-Zinn</a:t>
            </a:r>
            <a:endParaRPr lang="en-CA" sz="2600" i="1" dirty="0"/>
          </a:p>
        </p:txBody>
      </p:sp>
    </p:spTree>
    <p:extLst>
      <p:ext uri="{BB962C8B-B14F-4D97-AF65-F5344CB8AC3E}">
        <p14:creationId xmlns:p14="http://schemas.microsoft.com/office/powerpoint/2010/main" val="1190975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506"/>
            <a:ext cx="6858000" cy="8248412"/>
          </a:xfrm>
          <a:prstGeom prst="rect">
            <a:avLst/>
          </a:prstGeom>
        </p:spPr>
        <p:txBody>
          <a:bodyPr wrap="square">
            <a:spAutoFit/>
          </a:bodyPr>
          <a:lstStyle/>
          <a:p>
            <a:endParaRPr lang="en-US" b="1" u="sng" dirty="0" smtClean="0"/>
          </a:p>
          <a:p>
            <a:endParaRPr lang="en-US" b="1" u="sng" dirty="0" smtClean="0"/>
          </a:p>
          <a:p>
            <a:endParaRPr lang="en-US" b="1" u="sng" dirty="0"/>
          </a:p>
          <a:p>
            <a:endParaRPr lang="en-US" b="1" u="sng" dirty="0" smtClean="0"/>
          </a:p>
          <a:p>
            <a:r>
              <a:rPr lang="en-US" sz="2000" b="1" u="sng" dirty="0" smtClean="0">
                <a:solidFill>
                  <a:schemeClr val="tx2"/>
                </a:solidFill>
              </a:rPr>
              <a:t>References </a:t>
            </a:r>
            <a:r>
              <a:rPr lang="en-US" sz="2000" b="1" u="sng" dirty="0">
                <a:solidFill>
                  <a:schemeClr val="tx2"/>
                </a:solidFill>
              </a:rPr>
              <a:t>and Resources: </a:t>
            </a:r>
            <a:endParaRPr lang="en-CA" sz="2000" dirty="0">
              <a:solidFill>
                <a:schemeClr val="tx2"/>
              </a:solidFill>
            </a:endParaRPr>
          </a:p>
          <a:p>
            <a:r>
              <a:rPr lang="en-US" b="1" dirty="0"/>
              <a:t> </a:t>
            </a:r>
            <a:endParaRPr lang="en-CA" dirty="0"/>
          </a:p>
          <a:p>
            <a:r>
              <a:rPr lang="en-CA" sz="1200" dirty="0" smtClean="0">
                <a:latin typeface="Times New Roman" panose="02020603050405020304" pitchFamily="18" charset="0"/>
                <a:cs typeface="Times New Roman" panose="02020603050405020304" pitchFamily="18" charset="0"/>
              </a:rPr>
              <a:t>Baer</a:t>
            </a:r>
            <a:r>
              <a:rPr lang="en-CA" sz="1200" dirty="0">
                <a:latin typeface="Times New Roman" panose="02020603050405020304" pitchFamily="18" charset="0"/>
                <a:cs typeface="Times New Roman" panose="02020603050405020304" pitchFamily="18" charset="0"/>
              </a:rPr>
              <a:t>, R., </a:t>
            </a:r>
            <a:r>
              <a:rPr lang="en-CA" sz="1200" dirty="0" err="1">
                <a:latin typeface="Times New Roman" panose="02020603050405020304" pitchFamily="18" charset="0"/>
                <a:cs typeface="Times New Roman" panose="02020603050405020304" pitchFamily="18" charset="0"/>
              </a:rPr>
              <a:t>Carmody</a:t>
            </a:r>
            <a:r>
              <a:rPr lang="en-CA" sz="1200" dirty="0">
                <a:latin typeface="Times New Roman" panose="02020603050405020304" pitchFamily="18" charset="0"/>
                <a:cs typeface="Times New Roman" panose="02020603050405020304" pitchFamily="18" charset="0"/>
              </a:rPr>
              <a:t>, J. </a:t>
            </a:r>
            <a:r>
              <a:rPr lang="en-US" sz="1200" dirty="0">
                <a:latin typeface="Times New Roman" panose="02020603050405020304" pitchFamily="18" charset="0"/>
                <a:cs typeface="Times New Roman" panose="02020603050405020304" pitchFamily="18" charset="0"/>
              </a:rPr>
              <a:t>(2007). </a:t>
            </a:r>
            <a:r>
              <a:rPr lang="en-CA" sz="1200" dirty="0">
                <a:latin typeface="Times New Roman" panose="02020603050405020304" pitchFamily="18" charset="0"/>
                <a:cs typeface="Times New Roman" panose="02020603050405020304" pitchFamily="18" charset="0"/>
              </a:rPr>
              <a:t>Relationships between mindfulness practice and levels of mindfulness, medical and psychological symptoms and </a:t>
            </a:r>
            <a:r>
              <a:rPr lang="en-CA" sz="1200" dirty="0" smtClean="0">
                <a:latin typeface="Times New Roman" panose="02020603050405020304" pitchFamily="18" charset="0"/>
                <a:cs typeface="Times New Roman" panose="02020603050405020304" pitchFamily="18" charset="0"/>
              </a:rPr>
              <a:t>well-being in </a:t>
            </a:r>
            <a:r>
              <a:rPr lang="en-CA" sz="1200" dirty="0">
                <a:latin typeface="Times New Roman" panose="02020603050405020304" pitchFamily="18" charset="0"/>
                <a:cs typeface="Times New Roman" panose="02020603050405020304" pitchFamily="18" charset="0"/>
              </a:rPr>
              <a:t>a mindfulness-based stress reduction program. </a:t>
            </a:r>
            <a:r>
              <a:rPr lang="en-US" sz="1200" i="1" dirty="0">
                <a:latin typeface="Times New Roman" panose="02020603050405020304" pitchFamily="18" charset="0"/>
                <a:cs typeface="Times New Roman" panose="02020603050405020304" pitchFamily="18" charset="0"/>
              </a:rPr>
              <a:t>Journal of Behavioral Medicine, </a:t>
            </a:r>
            <a:r>
              <a:rPr lang="en-CA" sz="1200" i="1" dirty="0">
                <a:latin typeface="Times New Roman" panose="02020603050405020304" pitchFamily="18" charset="0"/>
                <a:cs typeface="Times New Roman" panose="02020603050405020304" pitchFamily="18" charset="0"/>
              </a:rPr>
              <a:t>DOI 10.1007/s10865-007-9130-7</a:t>
            </a:r>
            <a:endParaRPr lang="en-US" sz="1200" i="1"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r>
              <a:rPr lang="en-CA" sz="1200" dirty="0" err="1" smtClean="0">
                <a:latin typeface="Times New Roman" panose="02020603050405020304" pitchFamily="18" charset="0"/>
                <a:cs typeface="Times New Roman" panose="02020603050405020304" pitchFamily="18" charset="0"/>
              </a:rPr>
              <a:t>Grossmana</a:t>
            </a:r>
            <a:r>
              <a:rPr lang="en-CA" sz="1200" dirty="0">
                <a:latin typeface="Times New Roman" panose="02020603050405020304" pitchFamily="18" charset="0"/>
                <a:cs typeface="Times New Roman" panose="02020603050405020304" pitchFamily="18" charset="0"/>
              </a:rPr>
              <a:t>, </a:t>
            </a:r>
            <a:r>
              <a:rPr lang="en-CA" sz="1200" dirty="0" err="1">
                <a:latin typeface="Times New Roman" panose="02020603050405020304" pitchFamily="18" charset="0"/>
                <a:cs typeface="Times New Roman" panose="02020603050405020304" pitchFamily="18" charset="0"/>
              </a:rPr>
              <a:t>Niemannb</a:t>
            </a:r>
            <a:r>
              <a:rPr lang="en-CA" sz="1200" dirty="0">
                <a:latin typeface="Times New Roman" panose="02020603050405020304" pitchFamily="18" charset="0"/>
                <a:cs typeface="Times New Roman" panose="02020603050405020304" pitchFamily="18" charset="0"/>
              </a:rPr>
              <a:t>, </a:t>
            </a:r>
            <a:r>
              <a:rPr lang="en-CA" sz="1200" dirty="0" err="1">
                <a:latin typeface="Times New Roman" panose="02020603050405020304" pitchFamily="18" charset="0"/>
                <a:cs typeface="Times New Roman" panose="02020603050405020304" pitchFamily="18" charset="0"/>
              </a:rPr>
              <a:t>Schmidtc</a:t>
            </a:r>
            <a:r>
              <a:rPr lang="en-CA" sz="1200" dirty="0">
                <a:latin typeface="Times New Roman" panose="02020603050405020304" pitchFamily="18" charset="0"/>
                <a:cs typeface="Times New Roman" panose="02020603050405020304" pitchFamily="18" charset="0"/>
              </a:rPr>
              <a:t>, and </a:t>
            </a:r>
            <a:r>
              <a:rPr lang="en-CA" sz="1200" dirty="0" err="1" smtClean="0">
                <a:latin typeface="Times New Roman" panose="02020603050405020304" pitchFamily="18" charset="0"/>
                <a:cs typeface="Times New Roman" panose="02020603050405020304" pitchFamily="18" charset="0"/>
              </a:rPr>
              <a:t>Walachc</a:t>
            </a:r>
            <a:r>
              <a:rPr lang="en-CA" sz="1200" dirty="0" smtClean="0">
                <a:latin typeface="Times New Roman" panose="02020603050405020304" pitchFamily="18" charset="0"/>
                <a:cs typeface="Times New Roman" panose="02020603050405020304" pitchFamily="18" charset="0"/>
              </a:rPr>
              <a:t> (2004). </a:t>
            </a:r>
            <a:r>
              <a:rPr lang="en-CA" sz="1200" dirty="0">
                <a:latin typeface="Times New Roman" panose="02020603050405020304" pitchFamily="18" charset="0"/>
                <a:cs typeface="Times New Roman" panose="02020603050405020304" pitchFamily="18" charset="0"/>
              </a:rPr>
              <a:t>Mindfulness-based stress reduction and health </a:t>
            </a:r>
            <a:r>
              <a:rPr lang="en-CA" sz="1200" dirty="0" smtClean="0">
                <a:latin typeface="Times New Roman" panose="02020603050405020304" pitchFamily="18" charset="0"/>
                <a:cs typeface="Times New Roman" panose="02020603050405020304" pitchFamily="18" charset="0"/>
              </a:rPr>
              <a:t>benefits A Meta-analysis study. </a:t>
            </a:r>
            <a:r>
              <a:rPr lang="en-CA" sz="1200" i="1" dirty="0">
                <a:latin typeface="Times New Roman" panose="02020603050405020304" pitchFamily="18" charset="0"/>
                <a:cs typeface="Times New Roman" panose="02020603050405020304" pitchFamily="18" charset="0"/>
              </a:rPr>
              <a:t>Journal of Psychosomatic Research </a:t>
            </a:r>
            <a:r>
              <a:rPr lang="en-CA" sz="1200" i="1" dirty="0" smtClean="0">
                <a:latin typeface="Times New Roman" panose="02020603050405020304" pitchFamily="18" charset="0"/>
                <a:cs typeface="Times New Roman" panose="02020603050405020304" pitchFamily="18" charset="0"/>
              </a:rPr>
              <a:t>57, 35–43</a:t>
            </a:r>
          </a:p>
          <a:p>
            <a:endParaRPr lang="en-CA" sz="1200" dirty="0">
              <a:latin typeface="Times New Roman" panose="02020603050405020304" pitchFamily="18" charset="0"/>
              <a:cs typeface="Times New Roman" panose="02020603050405020304" pitchFamily="18" charset="0"/>
            </a:endParaRPr>
          </a:p>
          <a:p>
            <a:r>
              <a:rPr lang="en-CA" sz="1200" dirty="0">
                <a:latin typeface="Times New Roman" panose="02020603050405020304" pitchFamily="18" charset="0"/>
                <a:cs typeface="Times New Roman" panose="02020603050405020304" pitchFamily="18" charset="0"/>
              </a:rPr>
              <a:t>Davidson, R. J., </a:t>
            </a:r>
            <a:r>
              <a:rPr lang="en-CA" sz="1200" dirty="0" err="1">
                <a:latin typeface="Times New Roman" panose="02020603050405020304" pitchFamily="18" charset="0"/>
                <a:cs typeface="Times New Roman" panose="02020603050405020304" pitchFamily="18" charset="0"/>
              </a:rPr>
              <a:t>Kabat‐Zinn</a:t>
            </a:r>
            <a:r>
              <a:rPr lang="en-CA" sz="1200" dirty="0">
                <a:latin typeface="Times New Roman" panose="02020603050405020304" pitchFamily="18" charset="0"/>
                <a:cs typeface="Times New Roman" panose="02020603050405020304" pitchFamily="18" charset="0"/>
              </a:rPr>
              <a:t>, J., Schumacher, J., </a:t>
            </a:r>
            <a:r>
              <a:rPr lang="en-CA" sz="1200" dirty="0" err="1">
                <a:latin typeface="Times New Roman" panose="02020603050405020304" pitchFamily="18" charset="0"/>
                <a:cs typeface="Times New Roman" panose="02020603050405020304" pitchFamily="18" charset="0"/>
              </a:rPr>
              <a:t>Rosenkranz</a:t>
            </a:r>
            <a:r>
              <a:rPr lang="en-CA" sz="1200" dirty="0">
                <a:latin typeface="Times New Roman" panose="02020603050405020304" pitchFamily="18" charset="0"/>
                <a:cs typeface="Times New Roman" panose="02020603050405020304" pitchFamily="18" charset="0"/>
              </a:rPr>
              <a:t>, M., Muller, D., </a:t>
            </a:r>
            <a:r>
              <a:rPr lang="en-CA" sz="1200" dirty="0" err="1">
                <a:latin typeface="Times New Roman" panose="02020603050405020304" pitchFamily="18" charset="0"/>
                <a:cs typeface="Times New Roman" panose="02020603050405020304" pitchFamily="18" charset="0"/>
              </a:rPr>
              <a:t>Santorelli</a:t>
            </a:r>
            <a:r>
              <a:rPr lang="en-CA" sz="1200" dirty="0">
                <a:latin typeface="Times New Roman" panose="02020603050405020304" pitchFamily="18" charset="0"/>
                <a:cs typeface="Times New Roman" panose="02020603050405020304" pitchFamily="18" charset="0"/>
              </a:rPr>
              <a:t>, Saki., Sheridan, J. F. (2003). Alterations in Brain and Immune Function. Produced by Mindfulness Meditation. </a:t>
            </a:r>
            <a:r>
              <a:rPr lang="en-CA" sz="1200" i="1" dirty="0">
                <a:latin typeface="Times New Roman" panose="02020603050405020304" pitchFamily="18" charset="0"/>
                <a:cs typeface="Times New Roman" panose="02020603050405020304" pitchFamily="18" charset="0"/>
              </a:rPr>
              <a:t>Psychosomatic Medicine, 65, 564‐570</a:t>
            </a:r>
            <a:r>
              <a:rPr lang="en-CA" sz="1200" i="1" dirty="0" smtClean="0">
                <a:latin typeface="Times New Roman" panose="02020603050405020304" pitchFamily="18" charset="0"/>
                <a:cs typeface="Times New Roman" panose="02020603050405020304" pitchFamily="18" charset="0"/>
              </a:rPr>
              <a:t>.</a:t>
            </a:r>
          </a:p>
          <a:p>
            <a:endParaRPr lang="en-CA" sz="1200" dirty="0">
              <a:latin typeface="Times New Roman" panose="02020603050405020304" pitchFamily="18" charset="0"/>
              <a:cs typeface="Times New Roman" panose="02020603050405020304" pitchFamily="18" charset="0"/>
            </a:endParaRPr>
          </a:p>
          <a:p>
            <a:r>
              <a:rPr lang="en-CA" sz="1200" dirty="0" err="1" smtClean="0">
                <a:latin typeface="Times New Roman" panose="02020603050405020304" pitchFamily="18" charset="0"/>
                <a:cs typeface="Times New Roman" panose="02020603050405020304" pitchFamily="18" charset="0"/>
              </a:rPr>
              <a:t>Kabat-Zinn</a:t>
            </a:r>
            <a:r>
              <a:rPr lang="en-CA" sz="1200" dirty="0">
                <a:latin typeface="Times New Roman" panose="02020603050405020304" pitchFamily="18" charset="0"/>
                <a:cs typeface="Times New Roman" panose="02020603050405020304" pitchFamily="18" charset="0"/>
              </a:rPr>
              <a:t>, J., </a:t>
            </a:r>
            <a:r>
              <a:rPr lang="en-CA" sz="1200" dirty="0" err="1">
                <a:latin typeface="Times New Roman" panose="02020603050405020304" pitchFamily="18" charset="0"/>
                <a:cs typeface="Times New Roman" panose="02020603050405020304" pitchFamily="18" charset="0"/>
              </a:rPr>
              <a:t>Lipworth</a:t>
            </a:r>
            <a:r>
              <a:rPr lang="en-CA" sz="1200" dirty="0">
                <a:latin typeface="Times New Roman" panose="02020603050405020304" pitchFamily="18" charset="0"/>
                <a:cs typeface="Times New Roman" panose="02020603050405020304" pitchFamily="18" charset="0"/>
              </a:rPr>
              <a:t>, L., &amp; Burney, R. (1985). The clinical use of mindfulness meditation for the self-regulation of chronic pain. </a:t>
            </a:r>
            <a:r>
              <a:rPr lang="en-CA" sz="1200" i="1" dirty="0">
                <a:latin typeface="Times New Roman" panose="02020603050405020304" pitchFamily="18" charset="0"/>
                <a:cs typeface="Times New Roman" panose="02020603050405020304" pitchFamily="18" charset="0"/>
              </a:rPr>
              <a:t>Journal of Behavioral Medicine, 8, 163–190</a:t>
            </a:r>
            <a:r>
              <a:rPr lang="en-CA" sz="1200" i="1" dirty="0" smtClean="0">
                <a:latin typeface="Times New Roman" panose="02020603050405020304" pitchFamily="18" charset="0"/>
                <a:cs typeface="Times New Roman" panose="02020603050405020304" pitchFamily="18" charset="0"/>
              </a:rPr>
              <a:t>.</a:t>
            </a:r>
          </a:p>
          <a:p>
            <a:endParaRPr lang="en-CA" sz="1200" dirty="0">
              <a:latin typeface="Times New Roman" panose="02020603050405020304" pitchFamily="18" charset="0"/>
              <a:cs typeface="Times New Roman" panose="02020603050405020304" pitchFamily="18" charset="0"/>
            </a:endParaRPr>
          </a:p>
          <a:p>
            <a:r>
              <a:rPr lang="en-CA" sz="1200" dirty="0" err="1" smtClean="0">
                <a:latin typeface="Times New Roman" panose="02020603050405020304" pitchFamily="18" charset="0"/>
                <a:cs typeface="Times New Roman" panose="02020603050405020304" pitchFamily="18" charset="0"/>
              </a:rPr>
              <a:t>Kabat-Zinn</a:t>
            </a:r>
            <a:r>
              <a:rPr lang="en-CA" sz="1200" dirty="0">
                <a:latin typeface="Times New Roman" panose="02020603050405020304" pitchFamily="18" charset="0"/>
                <a:cs typeface="Times New Roman" panose="02020603050405020304" pitchFamily="18" charset="0"/>
              </a:rPr>
              <a:t>, J., </a:t>
            </a:r>
            <a:r>
              <a:rPr lang="en-CA" sz="1200" dirty="0" err="1">
                <a:latin typeface="Times New Roman" panose="02020603050405020304" pitchFamily="18" charset="0"/>
                <a:cs typeface="Times New Roman" panose="02020603050405020304" pitchFamily="18" charset="0"/>
              </a:rPr>
              <a:t>Massion</a:t>
            </a:r>
            <a:r>
              <a:rPr lang="en-CA" sz="1200" dirty="0">
                <a:latin typeface="Times New Roman" panose="02020603050405020304" pitchFamily="18" charset="0"/>
                <a:cs typeface="Times New Roman" panose="02020603050405020304" pitchFamily="18" charset="0"/>
              </a:rPr>
              <a:t>, A., </a:t>
            </a:r>
            <a:r>
              <a:rPr lang="en-CA" sz="1200" dirty="0" err="1">
                <a:latin typeface="Times New Roman" panose="02020603050405020304" pitchFamily="18" charset="0"/>
                <a:cs typeface="Times New Roman" panose="02020603050405020304" pitchFamily="18" charset="0"/>
              </a:rPr>
              <a:t>Kristeller</a:t>
            </a:r>
            <a:r>
              <a:rPr lang="en-CA" sz="1200" dirty="0">
                <a:latin typeface="Times New Roman" panose="02020603050405020304" pitchFamily="18" charset="0"/>
                <a:cs typeface="Times New Roman" panose="02020603050405020304" pitchFamily="18" charset="0"/>
              </a:rPr>
              <a:t>, J., Peterson, L., Fletcher, K.,</a:t>
            </a:r>
            <a:r>
              <a:rPr lang="en-CA" sz="1200" dirty="0" err="1">
                <a:latin typeface="Times New Roman" panose="02020603050405020304" pitchFamily="18" charset="0"/>
                <a:cs typeface="Times New Roman" panose="02020603050405020304" pitchFamily="18" charset="0"/>
              </a:rPr>
              <a:t>Pbert</a:t>
            </a:r>
            <a:r>
              <a:rPr lang="en-CA" sz="1200" dirty="0">
                <a:latin typeface="Times New Roman" panose="02020603050405020304" pitchFamily="18" charset="0"/>
                <a:cs typeface="Times New Roman" panose="02020603050405020304" pitchFamily="18" charset="0"/>
              </a:rPr>
              <a:t>, L., </a:t>
            </a:r>
            <a:r>
              <a:rPr lang="en-CA" sz="1200" dirty="0" err="1" smtClean="0">
                <a:latin typeface="Times New Roman" panose="02020603050405020304" pitchFamily="18" charset="0"/>
                <a:cs typeface="Times New Roman" panose="02020603050405020304" pitchFamily="18" charset="0"/>
              </a:rPr>
              <a:t>Linderking</a:t>
            </a:r>
            <a:r>
              <a:rPr lang="en-CA" sz="1200" dirty="0" smtClean="0">
                <a:latin typeface="Times New Roman" panose="02020603050405020304" pitchFamily="18" charset="0"/>
                <a:cs typeface="Times New Roman" panose="02020603050405020304" pitchFamily="18" charset="0"/>
              </a:rPr>
              <a:t>, W</a:t>
            </a:r>
            <a:r>
              <a:rPr lang="en-CA" sz="1200" dirty="0">
                <a:latin typeface="Times New Roman" panose="02020603050405020304" pitchFamily="18" charset="0"/>
                <a:cs typeface="Times New Roman" panose="02020603050405020304" pitchFamily="18" charset="0"/>
              </a:rPr>
              <a:t>., &amp; </a:t>
            </a:r>
            <a:r>
              <a:rPr lang="en-CA" sz="1200" dirty="0" err="1">
                <a:latin typeface="Times New Roman" panose="02020603050405020304" pitchFamily="18" charset="0"/>
                <a:cs typeface="Times New Roman" panose="02020603050405020304" pitchFamily="18" charset="0"/>
              </a:rPr>
              <a:t>Santorelli</a:t>
            </a:r>
            <a:r>
              <a:rPr lang="en-CA" sz="1200" dirty="0">
                <a:latin typeface="Times New Roman" panose="02020603050405020304" pitchFamily="18" charset="0"/>
                <a:cs typeface="Times New Roman" panose="02020603050405020304" pitchFamily="18" charset="0"/>
              </a:rPr>
              <a:t>, S. (1992). Effectiveness of a meditation-based stress reduction program in the treatment of anxiety disorders. </a:t>
            </a:r>
            <a:r>
              <a:rPr lang="en-CA" sz="1200" i="1" dirty="0">
                <a:latin typeface="Times New Roman" panose="02020603050405020304" pitchFamily="18" charset="0"/>
                <a:cs typeface="Times New Roman" panose="02020603050405020304" pitchFamily="18" charset="0"/>
              </a:rPr>
              <a:t>American Journal of Psychiatry, 149, 936–943</a:t>
            </a:r>
            <a:r>
              <a:rPr lang="en-CA" sz="1200" i="1" dirty="0" smtClean="0">
                <a:latin typeface="Times New Roman" panose="02020603050405020304" pitchFamily="18" charset="0"/>
                <a:cs typeface="Times New Roman" panose="02020603050405020304" pitchFamily="18" charset="0"/>
              </a:rPr>
              <a:t>.</a:t>
            </a:r>
          </a:p>
          <a:p>
            <a:endParaRPr lang="en-CA" sz="1200" dirty="0" smtClean="0">
              <a:latin typeface="Times New Roman" panose="02020603050405020304" pitchFamily="18" charset="0"/>
              <a:cs typeface="Times New Roman" panose="02020603050405020304" pitchFamily="18" charset="0"/>
            </a:endParaRPr>
          </a:p>
          <a:p>
            <a:r>
              <a:rPr lang="en-US" sz="1200" dirty="0" err="1" smtClean="0">
                <a:latin typeface="Times New Roman" panose="02020603050405020304" pitchFamily="18" charset="0"/>
                <a:cs typeface="Times New Roman" panose="02020603050405020304" pitchFamily="18" charset="0"/>
              </a:rPr>
              <a:t>Roeser</a:t>
            </a:r>
            <a:r>
              <a:rPr lang="en-US" sz="1200" dirty="0">
                <a:latin typeface="Times New Roman" panose="02020603050405020304" pitchFamily="18" charset="0"/>
                <a:cs typeface="Times New Roman" panose="02020603050405020304" pitchFamily="18" charset="0"/>
              </a:rPr>
              <a:t>, R.W., Skinner, E., Beers, J., &amp; Jennings, P.A. (2012). Mindfulness training and teachers’ professional development: An emerging area of research and practice. </a:t>
            </a:r>
            <a:r>
              <a:rPr lang="en-US" sz="1200" i="1" dirty="0">
                <a:latin typeface="Times New Roman" panose="02020603050405020304" pitchFamily="18" charset="0"/>
                <a:cs typeface="Times New Roman" panose="02020603050405020304" pitchFamily="18" charset="0"/>
              </a:rPr>
              <a:t>Child Development Perspectives, 6, </a:t>
            </a:r>
            <a:r>
              <a:rPr lang="en-US" sz="1200" dirty="0">
                <a:latin typeface="Times New Roman" panose="02020603050405020304" pitchFamily="18" charset="0"/>
                <a:cs typeface="Times New Roman" panose="02020603050405020304" pitchFamily="18" charset="0"/>
              </a:rPr>
              <a:t>167-173</a:t>
            </a:r>
            <a:r>
              <a:rPr lang="en-US" sz="1200" dirty="0" smtClean="0">
                <a:latin typeface="Times New Roman" panose="02020603050405020304" pitchFamily="18" charset="0"/>
                <a:cs typeface="Times New Roman" panose="02020603050405020304" pitchFamily="18" charset="0"/>
              </a:rPr>
              <a:t>.</a:t>
            </a:r>
          </a:p>
          <a:p>
            <a:endParaRPr lang="en-CA" sz="1200" dirty="0">
              <a:latin typeface="Times New Roman" panose="02020603050405020304" pitchFamily="18" charset="0"/>
              <a:cs typeface="Times New Roman" panose="02020603050405020304" pitchFamily="18" charset="0"/>
            </a:endParaRPr>
          </a:p>
          <a:p>
            <a:r>
              <a:rPr lang="en-US" sz="1200" dirty="0" err="1">
                <a:latin typeface="Times New Roman" panose="02020603050405020304" pitchFamily="18" charset="0"/>
                <a:cs typeface="Times New Roman" panose="02020603050405020304" pitchFamily="18" charset="0"/>
              </a:rPr>
              <a:t>Schonert‐Reichl</a:t>
            </a:r>
            <a:r>
              <a:rPr lang="en-US" sz="1200" dirty="0">
                <a:latin typeface="Times New Roman" panose="02020603050405020304" pitchFamily="18" charset="0"/>
                <a:cs typeface="Times New Roman" panose="02020603050405020304" pitchFamily="18" charset="0"/>
              </a:rPr>
              <a:t>, K. A., &amp; </a:t>
            </a:r>
            <a:r>
              <a:rPr lang="en-US" sz="1200" dirty="0" err="1">
                <a:latin typeface="Times New Roman" panose="02020603050405020304" pitchFamily="18" charset="0"/>
                <a:cs typeface="Times New Roman" panose="02020603050405020304" pitchFamily="18" charset="0"/>
              </a:rPr>
              <a:t>Lawlor</a:t>
            </a:r>
            <a:r>
              <a:rPr lang="en-US" sz="1200" dirty="0">
                <a:latin typeface="Times New Roman" panose="02020603050405020304" pitchFamily="18" charset="0"/>
                <a:cs typeface="Times New Roman" panose="02020603050405020304" pitchFamily="18" charset="0"/>
              </a:rPr>
              <a:t>, M. S. (2010). The effects of a mindfulness‐based education program on pre‐ and early adolescents’ well‐being and social and emotional competence. </a:t>
            </a:r>
            <a:r>
              <a:rPr lang="en-US" sz="1200" i="1" dirty="0">
                <a:latin typeface="Times New Roman" panose="02020603050405020304" pitchFamily="18" charset="0"/>
                <a:cs typeface="Times New Roman" panose="02020603050405020304" pitchFamily="18" charset="0"/>
              </a:rPr>
              <a:t>Mindfulness, 1, 137–151</a:t>
            </a:r>
            <a:r>
              <a:rPr lang="en-US" sz="1200" dirty="0" smtClean="0">
                <a:latin typeface="Times New Roman" panose="02020603050405020304" pitchFamily="18" charset="0"/>
                <a:cs typeface="Times New Roman" panose="02020603050405020304" pitchFamily="18" charset="0"/>
              </a:rPr>
              <a:t>.</a:t>
            </a:r>
          </a:p>
          <a:p>
            <a:endParaRPr lang="en-US" sz="1200" dirty="0" smtClean="0">
              <a:latin typeface="Times New Roman" panose="02020603050405020304" pitchFamily="18" charset="0"/>
              <a:cs typeface="Times New Roman" panose="02020603050405020304" pitchFamily="18" charset="0"/>
            </a:endParaRPr>
          </a:p>
          <a:p>
            <a:r>
              <a:rPr lang="en-CA" sz="1200" dirty="0" err="1" smtClean="0">
                <a:latin typeface="Times New Roman" panose="02020603050405020304" pitchFamily="18" charset="0"/>
                <a:cs typeface="Times New Roman" panose="02020603050405020304" pitchFamily="18" charset="0"/>
              </a:rPr>
              <a:t>Shapiroa,S</a:t>
            </a:r>
            <a:r>
              <a:rPr lang="en-CA" sz="1200" dirty="0">
                <a:latin typeface="Times New Roman" panose="02020603050405020304" pitchFamily="18" charset="0"/>
                <a:cs typeface="Times New Roman" panose="02020603050405020304" pitchFamily="18" charset="0"/>
              </a:rPr>
              <a:t>., </a:t>
            </a:r>
            <a:r>
              <a:rPr lang="en-CA" sz="1200" dirty="0" err="1">
                <a:latin typeface="Times New Roman" panose="02020603050405020304" pitchFamily="18" charset="0"/>
                <a:cs typeface="Times New Roman" panose="02020603050405020304" pitchFamily="18" charset="0"/>
              </a:rPr>
              <a:t>Bootzina</a:t>
            </a:r>
            <a:r>
              <a:rPr lang="en-CA" sz="1200" dirty="0">
                <a:latin typeface="Times New Roman" panose="02020603050405020304" pitchFamily="18" charset="0"/>
                <a:cs typeface="Times New Roman" panose="02020603050405020304" pitchFamily="18" charset="0"/>
              </a:rPr>
              <a:t>, R., </a:t>
            </a:r>
            <a:r>
              <a:rPr lang="en-CA" sz="1200" dirty="0" err="1">
                <a:latin typeface="Times New Roman" panose="02020603050405020304" pitchFamily="18" charset="0"/>
                <a:cs typeface="Times New Roman" panose="02020603050405020304" pitchFamily="18" charset="0"/>
              </a:rPr>
              <a:t>Figueredoa</a:t>
            </a:r>
            <a:r>
              <a:rPr lang="en-CA" sz="1200" dirty="0">
                <a:latin typeface="Times New Roman" panose="02020603050405020304" pitchFamily="18" charset="0"/>
                <a:cs typeface="Times New Roman" panose="02020603050405020304" pitchFamily="18" charset="0"/>
              </a:rPr>
              <a:t>., A., </a:t>
            </a:r>
            <a:r>
              <a:rPr lang="en-CA" sz="1200" dirty="0" err="1">
                <a:latin typeface="Times New Roman" panose="02020603050405020304" pitchFamily="18" charset="0"/>
                <a:cs typeface="Times New Roman" panose="02020603050405020304" pitchFamily="18" charset="0"/>
              </a:rPr>
              <a:t>Lopezb</a:t>
            </a:r>
            <a:r>
              <a:rPr lang="en-CA" sz="1200" dirty="0">
                <a:latin typeface="Times New Roman" panose="02020603050405020304" pitchFamily="18" charset="0"/>
                <a:cs typeface="Times New Roman" panose="02020603050405020304" pitchFamily="18" charset="0"/>
              </a:rPr>
              <a:t>, A., </a:t>
            </a:r>
            <a:r>
              <a:rPr lang="en-CA" sz="1200" dirty="0" err="1">
                <a:latin typeface="Times New Roman" panose="02020603050405020304" pitchFamily="18" charset="0"/>
                <a:cs typeface="Times New Roman" panose="02020603050405020304" pitchFamily="18" charset="0"/>
              </a:rPr>
              <a:t>Schwartza</a:t>
            </a:r>
            <a:r>
              <a:rPr lang="en-CA" sz="1200" dirty="0">
                <a:latin typeface="Times New Roman" panose="02020603050405020304" pitchFamily="18" charset="0"/>
                <a:cs typeface="Times New Roman" panose="02020603050405020304" pitchFamily="18" charset="0"/>
              </a:rPr>
              <a:t>.,G. (2003) The efficacy of mindfulness-based stress reduction in the treatment of sleep disturbance in women with breast cancer An exploratory study. </a:t>
            </a:r>
            <a:r>
              <a:rPr lang="en-CA" sz="1200" i="1" dirty="0">
                <a:latin typeface="Times New Roman" panose="02020603050405020304" pitchFamily="18" charset="0"/>
                <a:cs typeface="Times New Roman" panose="02020603050405020304" pitchFamily="18" charset="0"/>
              </a:rPr>
              <a:t>Journal of Psychosomatic Research 54, 85– 91</a:t>
            </a:r>
            <a:r>
              <a:rPr lang="en-CA" sz="1200" i="1" dirty="0" smtClean="0">
                <a:latin typeface="Times New Roman" panose="02020603050405020304" pitchFamily="18" charset="0"/>
                <a:cs typeface="Times New Roman" panose="02020603050405020304" pitchFamily="18" charset="0"/>
              </a:rPr>
              <a:t>.</a:t>
            </a:r>
          </a:p>
          <a:p>
            <a:endParaRPr lang="en-CA" sz="1400" i="1" dirty="0"/>
          </a:p>
          <a:p>
            <a:endParaRPr lang="en-CA" sz="1400" i="1" dirty="0" smtClean="0"/>
          </a:p>
          <a:p>
            <a:endParaRPr lang="en-CA" sz="1400" i="1" dirty="0"/>
          </a:p>
          <a:p>
            <a:endParaRPr lang="en-CA" sz="1400" i="1" dirty="0" smtClean="0"/>
          </a:p>
          <a:p>
            <a:endParaRPr lang="en-CA" sz="1400" i="1" dirty="0"/>
          </a:p>
          <a:p>
            <a:endParaRPr lang="en-CA" sz="1400" dirty="0"/>
          </a:p>
        </p:txBody>
      </p:sp>
    </p:spTree>
    <p:extLst>
      <p:ext uri="{BB962C8B-B14F-4D97-AF65-F5344CB8AC3E}">
        <p14:creationId xmlns:p14="http://schemas.microsoft.com/office/powerpoint/2010/main" val="236386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2656" y="323528"/>
            <a:ext cx="6525344" cy="1479627"/>
          </a:xfrm>
        </p:spPr>
        <p:txBody>
          <a:bodyPr/>
          <a:lstStyle/>
          <a:p>
            <a:pPr algn="ctr"/>
            <a:r>
              <a:rPr lang="en-CA" sz="2800" dirty="0" smtClean="0"/>
              <a:t/>
            </a:r>
            <a:br>
              <a:rPr lang="en-CA" sz="2800" dirty="0" smtClean="0"/>
            </a:br>
            <a:r>
              <a:rPr lang="en-CA" sz="2800" dirty="0"/>
              <a:t/>
            </a:r>
            <a:br>
              <a:rPr lang="en-CA" sz="2800" dirty="0"/>
            </a:br>
            <a:r>
              <a:rPr lang="en-CA" sz="2800" dirty="0" smtClean="0"/>
              <a:t/>
            </a:r>
            <a:br>
              <a:rPr lang="en-CA" sz="2800" dirty="0" smtClean="0"/>
            </a:br>
            <a:r>
              <a:rPr lang="en-CA" sz="2800" dirty="0" smtClean="0"/>
              <a:t/>
            </a:r>
            <a:br>
              <a:rPr lang="en-CA" sz="2800" dirty="0" smtClean="0"/>
            </a:br>
            <a:r>
              <a:rPr lang="en-CA" sz="2800" dirty="0"/>
              <a:t/>
            </a:r>
            <a:br>
              <a:rPr lang="en-CA" sz="2800" dirty="0"/>
            </a:br>
            <a:r>
              <a:rPr lang="en-CA" sz="2800" dirty="0" smtClean="0"/>
              <a:t/>
            </a:r>
            <a:br>
              <a:rPr lang="en-CA" sz="2800" dirty="0" smtClean="0"/>
            </a:br>
            <a:r>
              <a:rPr lang="en-CA" sz="2800" dirty="0" smtClean="0"/>
              <a:t/>
            </a:r>
            <a:br>
              <a:rPr lang="en-CA" sz="2800" dirty="0" smtClean="0"/>
            </a:br>
            <a:r>
              <a:rPr lang="en-CA" sz="2800" dirty="0"/>
              <a:t/>
            </a:r>
            <a:br>
              <a:rPr lang="en-CA" sz="2800" dirty="0"/>
            </a:br>
            <a:r>
              <a:rPr lang="en-CA" sz="2800" dirty="0" smtClean="0"/>
              <a:t>Why learn about Mindfulness Based </a:t>
            </a:r>
            <a:br>
              <a:rPr lang="en-CA" sz="2800" dirty="0" smtClean="0"/>
            </a:br>
            <a:r>
              <a:rPr lang="en-CA" sz="2800" dirty="0" smtClean="0"/>
              <a:t>Stress Reduction?</a:t>
            </a:r>
            <a:endParaRPr lang="en-CA" sz="2800" dirty="0"/>
          </a:p>
        </p:txBody>
      </p:sp>
      <p:sp>
        <p:nvSpPr>
          <p:cNvPr id="6" name="Content Placeholder 5"/>
          <p:cNvSpPr>
            <a:spLocks noGrp="1"/>
          </p:cNvSpPr>
          <p:nvPr>
            <p:ph sz="half" idx="1"/>
          </p:nvPr>
        </p:nvSpPr>
        <p:spPr>
          <a:xfrm>
            <a:off x="116632" y="1979712"/>
            <a:ext cx="6480719" cy="3960440"/>
          </a:xfrm>
        </p:spPr>
        <p:txBody>
          <a:bodyPr>
            <a:normAutofit lnSpcReduction="10000"/>
          </a:bodyPr>
          <a:lstStyle/>
          <a:p>
            <a:pPr algn="ctr"/>
            <a:r>
              <a:rPr lang="en-CA" dirty="0" smtClean="0"/>
              <a:t>Our brains are overwhelmed by the stressful and accelerated pace of life and the assault of technology that has altered our lifestyles</a:t>
            </a:r>
          </a:p>
          <a:p>
            <a:pPr algn="ctr"/>
            <a:r>
              <a:rPr lang="en-CA" dirty="0" smtClean="0"/>
              <a:t>We are susceptible to worry, panic, stress, sleeplessness, pain, self-judgement, and illness </a:t>
            </a:r>
          </a:p>
          <a:p>
            <a:pPr algn="ctr"/>
            <a:r>
              <a:rPr lang="en-CA" dirty="0" smtClean="0"/>
              <a:t> stress and anxiety affect our lives, </a:t>
            </a:r>
            <a:br>
              <a:rPr lang="en-CA" dirty="0" smtClean="0"/>
            </a:br>
            <a:r>
              <a:rPr lang="en-CA" dirty="0" smtClean="0"/>
              <a:t>health, body and mind</a:t>
            </a:r>
            <a:endParaRPr lang="en-CA" dirty="0"/>
          </a:p>
        </p:txBody>
      </p:sp>
      <p:pic>
        <p:nvPicPr>
          <p:cNvPr id="4" name="Picture 3" descr="ShrinkedNetworks-copy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96" y="6012160"/>
            <a:ext cx="5505450" cy="2724150"/>
          </a:xfrm>
          <a:prstGeom prst="rect">
            <a:avLst/>
          </a:prstGeom>
        </p:spPr>
      </p:pic>
    </p:spTree>
    <p:extLst>
      <p:ext uri="{BB962C8B-B14F-4D97-AF65-F5344CB8AC3E}">
        <p14:creationId xmlns:p14="http://schemas.microsoft.com/office/powerpoint/2010/main" val="228156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BBSO\Desktop\lets-talk-about-stress_50291562cf5e5_w1500.png"/>
          <p:cNvPicPr>
            <a:picLocks noChangeAspect="1" noChangeArrowheads="1"/>
          </p:cNvPicPr>
          <p:nvPr/>
        </p:nvPicPr>
        <p:blipFill rotWithShape="1">
          <a:blip r:embed="rId2">
            <a:extLst>
              <a:ext uri="{28A0092B-C50C-407E-A947-70E740481C1C}">
                <a14:useLocalDpi xmlns:a14="http://schemas.microsoft.com/office/drawing/2010/main" val="0"/>
              </a:ext>
            </a:extLst>
          </a:blip>
          <a:srcRect b="40337"/>
          <a:stretch/>
        </p:blipFill>
        <p:spPr bwMode="auto">
          <a:xfrm>
            <a:off x="0" y="0"/>
            <a:ext cx="7029400" cy="914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0769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BBSO\Desktop\lets-talk-about-stress_50291562cf5e5_w1500.png"/>
          <p:cNvPicPr>
            <a:picLocks noChangeAspect="1" noChangeArrowheads="1"/>
          </p:cNvPicPr>
          <p:nvPr/>
        </p:nvPicPr>
        <p:blipFill rotWithShape="1">
          <a:blip r:embed="rId2">
            <a:extLst>
              <a:ext uri="{28A0092B-C50C-407E-A947-70E740481C1C}">
                <a14:useLocalDpi xmlns:a14="http://schemas.microsoft.com/office/drawing/2010/main" val="0"/>
              </a:ext>
            </a:extLst>
          </a:blip>
          <a:srcRect t="60068"/>
          <a:stretch/>
        </p:blipFill>
        <p:spPr bwMode="auto">
          <a:xfrm>
            <a:off x="-171399" y="179512"/>
            <a:ext cx="7029400" cy="89814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4404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938784"/>
            <a:ext cx="6038428" cy="1184944"/>
          </a:xfrm>
        </p:spPr>
        <p:txBody>
          <a:bodyPr>
            <a:normAutofit fontScale="90000"/>
          </a:bodyPr>
          <a:lstStyle/>
          <a:p>
            <a:r>
              <a:rPr lang="en-CA" dirty="0" smtClean="0"/>
              <a:t>History of Mindfulness-Based Stress Reduction </a:t>
            </a:r>
            <a:endParaRPr lang="en-CA" dirty="0"/>
          </a:p>
        </p:txBody>
      </p:sp>
      <p:sp>
        <p:nvSpPr>
          <p:cNvPr id="2" name="Content Placeholder 1"/>
          <p:cNvSpPr>
            <a:spLocks noGrp="1"/>
          </p:cNvSpPr>
          <p:nvPr>
            <p:ph idx="1"/>
          </p:nvPr>
        </p:nvSpPr>
        <p:spPr>
          <a:xfrm>
            <a:off x="548682" y="2267744"/>
            <a:ext cx="5556250" cy="5472608"/>
          </a:xfrm>
        </p:spPr>
        <p:txBody>
          <a:bodyPr>
            <a:normAutofit fontScale="70000" lnSpcReduction="20000"/>
          </a:bodyPr>
          <a:lstStyle/>
          <a:p>
            <a:r>
              <a:rPr lang="en-CA" dirty="0" smtClean="0">
                <a:solidFill>
                  <a:schemeClr val="tx1"/>
                </a:solidFill>
              </a:rPr>
              <a:t>Mindfulness-based </a:t>
            </a:r>
            <a:r>
              <a:rPr lang="en-CA" dirty="0">
                <a:solidFill>
                  <a:schemeClr val="tx1"/>
                </a:solidFill>
              </a:rPr>
              <a:t>stress reduction (MBSR), </a:t>
            </a:r>
            <a:r>
              <a:rPr lang="en-CA" dirty="0" smtClean="0">
                <a:solidFill>
                  <a:schemeClr val="tx1"/>
                </a:solidFill>
              </a:rPr>
              <a:t>is   a </a:t>
            </a:r>
            <a:r>
              <a:rPr lang="en-CA" dirty="0">
                <a:solidFill>
                  <a:schemeClr val="tx1"/>
                </a:solidFill>
              </a:rPr>
              <a:t>clinically proven program </a:t>
            </a:r>
            <a:r>
              <a:rPr lang="en-CA" dirty="0" smtClean="0">
                <a:solidFill>
                  <a:schemeClr val="tx1"/>
                </a:solidFill>
              </a:rPr>
              <a:t>developed in 1979 by Jon </a:t>
            </a:r>
            <a:r>
              <a:rPr lang="en-CA" dirty="0" err="1" smtClean="0">
                <a:solidFill>
                  <a:schemeClr val="tx1"/>
                </a:solidFill>
              </a:rPr>
              <a:t>Kabat-Zinn</a:t>
            </a:r>
            <a:r>
              <a:rPr lang="en-CA" dirty="0" smtClean="0">
                <a:solidFill>
                  <a:schemeClr val="tx1"/>
                </a:solidFill>
              </a:rPr>
              <a:t> a molecular biologist with a life long meditation practice, </a:t>
            </a:r>
            <a:r>
              <a:rPr lang="en-CA" dirty="0" smtClean="0"/>
              <a:t>and</a:t>
            </a:r>
            <a:r>
              <a:rPr lang="en-CA" dirty="0" smtClean="0">
                <a:solidFill>
                  <a:schemeClr val="tx1"/>
                </a:solidFill>
              </a:rPr>
              <a:t> Saki </a:t>
            </a:r>
            <a:r>
              <a:rPr lang="en-CA" dirty="0" err="1" smtClean="0">
                <a:solidFill>
                  <a:schemeClr val="tx1"/>
                </a:solidFill>
              </a:rPr>
              <a:t>Santorelli</a:t>
            </a:r>
            <a:r>
              <a:rPr lang="en-CA" dirty="0" smtClean="0">
                <a:solidFill>
                  <a:schemeClr val="tx1"/>
                </a:solidFill>
              </a:rPr>
              <a:t>, PH.D</a:t>
            </a:r>
            <a:r>
              <a:rPr lang="en-CA" dirty="0"/>
              <a:t>., at the University of Massachusetts Medical Center </a:t>
            </a:r>
            <a:endParaRPr lang="en-CA" dirty="0" smtClean="0">
              <a:solidFill>
                <a:schemeClr val="tx1"/>
              </a:solidFill>
            </a:endParaRPr>
          </a:p>
          <a:p>
            <a:r>
              <a:rPr lang="en-CA" dirty="0" smtClean="0">
                <a:solidFill>
                  <a:schemeClr val="tx1"/>
                </a:solidFill>
              </a:rPr>
              <a:t>MBSR </a:t>
            </a:r>
            <a:r>
              <a:rPr lang="en-CA" dirty="0">
                <a:solidFill>
                  <a:schemeClr val="tx1"/>
                </a:solidFill>
              </a:rPr>
              <a:t>is </a:t>
            </a:r>
            <a:r>
              <a:rPr lang="en-CA" dirty="0" smtClean="0">
                <a:solidFill>
                  <a:schemeClr val="tx1"/>
                </a:solidFill>
              </a:rPr>
              <a:t>used to alleviate </a:t>
            </a:r>
            <a:r>
              <a:rPr lang="en-CA" dirty="0">
                <a:solidFill>
                  <a:schemeClr val="tx1"/>
                </a:solidFill>
              </a:rPr>
              <a:t>stress, anxiety, panic, depression, chronic pain</a:t>
            </a:r>
            <a:r>
              <a:rPr lang="en-CA" dirty="0" smtClean="0">
                <a:solidFill>
                  <a:schemeClr val="tx1"/>
                </a:solidFill>
              </a:rPr>
              <a:t>, various medical conditions, and helping cancer patients</a:t>
            </a:r>
          </a:p>
          <a:p>
            <a:r>
              <a:rPr lang="en-CA" dirty="0" smtClean="0">
                <a:solidFill>
                  <a:schemeClr val="tx1"/>
                </a:solidFill>
              </a:rPr>
              <a:t>A Mindfulness Based Stress Reduction Workbook by Bob Stahl, PH.D. and Elisha Goldstein, PH.D., is an educational and experiential guide to the reduction of stress through mindfulness </a:t>
            </a:r>
          </a:p>
          <a:p>
            <a:r>
              <a:rPr lang="en-CA" dirty="0" smtClean="0">
                <a:solidFill>
                  <a:schemeClr val="tx1"/>
                </a:solidFill>
              </a:rPr>
              <a:t>The workbook teaches you that Mindfulness </a:t>
            </a:r>
            <a:r>
              <a:rPr lang="en-CA" dirty="0">
                <a:solidFill>
                  <a:schemeClr val="tx1"/>
                </a:solidFill>
              </a:rPr>
              <a:t>is to </a:t>
            </a:r>
            <a:r>
              <a:rPr lang="en-CA" dirty="0" smtClean="0">
                <a:solidFill>
                  <a:schemeClr val="tx1"/>
                </a:solidFill>
              </a:rPr>
              <a:t>focus </a:t>
            </a:r>
            <a:r>
              <a:rPr lang="en-CA" dirty="0">
                <a:solidFill>
                  <a:schemeClr val="tx1"/>
                </a:solidFill>
              </a:rPr>
              <a:t>on the present moment </a:t>
            </a:r>
            <a:r>
              <a:rPr lang="en-CA" dirty="0" smtClean="0">
                <a:solidFill>
                  <a:schemeClr val="tx1"/>
                </a:solidFill>
              </a:rPr>
              <a:t>and </a:t>
            </a:r>
            <a:r>
              <a:rPr lang="en-CA" dirty="0">
                <a:solidFill>
                  <a:schemeClr val="tx1"/>
                </a:solidFill>
              </a:rPr>
              <a:t>to permanently change the way you handle </a:t>
            </a:r>
            <a:r>
              <a:rPr lang="en-CA" dirty="0" smtClean="0">
                <a:solidFill>
                  <a:schemeClr val="tx1"/>
                </a:solidFill>
              </a:rPr>
              <a:t>stress; through a mind-body connection</a:t>
            </a:r>
          </a:p>
          <a:p>
            <a:r>
              <a:rPr lang="en-CA" dirty="0" smtClean="0"/>
              <a:t>Mindfulness based therapies are used in over 250 hospitals around the world, including  British Columbia Children’s Hospital</a:t>
            </a:r>
            <a:endParaRPr lang="en-CA" dirty="0">
              <a:solidFill>
                <a:schemeClr val="tx1"/>
              </a:solidFill>
            </a:endParaRPr>
          </a:p>
          <a:p>
            <a:endParaRPr lang="en-CA" dirty="0" smtClean="0">
              <a:solidFill>
                <a:schemeClr val="tx1"/>
              </a:solidFill>
            </a:endParaRPr>
          </a:p>
          <a:p>
            <a:endParaRPr lang="en-CA" dirty="0" smtClean="0">
              <a:solidFill>
                <a:schemeClr val="tx1"/>
              </a:solidFill>
            </a:endParaRPr>
          </a:p>
          <a:p>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217859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CA" sz="3200" dirty="0" smtClean="0"/>
              <a:t>Stahl and Goldstein state they have created a ‘play book’ to</a:t>
            </a:r>
            <a:r>
              <a:rPr lang="en-CA" sz="3200" dirty="0"/>
              <a:t> </a:t>
            </a:r>
            <a:r>
              <a:rPr lang="en-CA" sz="3200" dirty="0" smtClean="0"/>
              <a:t>weave mindfulness into your everyday life</a:t>
            </a:r>
            <a:endParaRPr lang="en-CA" sz="3200" dirty="0">
              <a:solidFill>
                <a:schemeClr val="tx1"/>
              </a:solidFill>
            </a:endParaRPr>
          </a:p>
        </p:txBody>
      </p:sp>
      <p:sp>
        <p:nvSpPr>
          <p:cNvPr id="2" name="Content Placeholder 1"/>
          <p:cNvSpPr>
            <a:spLocks noGrp="1"/>
          </p:cNvSpPr>
          <p:nvPr>
            <p:ph idx="1"/>
          </p:nvPr>
        </p:nvSpPr>
        <p:spPr/>
        <p:txBody>
          <a:bodyPr>
            <a:normAutofit fontScale="92500" lnSpcReduction="10000"/>
          </a:bodyPr>
          <a:lstStyle/>
          <a:p>
            <a:r>
              <a:rPr lang="en-CA" sz="2800" dirty="0"/>
              <a:t>T</a:t>
            </a:r>
            <a:r>
              <a:rPr lang="en-CA" sz="2800" dirty="0" smtClean="0"/>
              <a:t>he </a:t>
            </a:r>
            <a:r>
              <a:rPr lang="en-CA" sz="2800" dirty="0"/>
              <a:t>Mindfulness-Based </a:t>
            </a:r>
            <a:r>
              <a:rPr lang="en-CA" sz="2800" dirty="0" smtClean="0"/>
              <a:t>Stress Reduction  Workbook, teaches you to </a:t>
            </a:r>
            <a:r>
              <a:rPr lang="en-CA" sz="2800" dirty="0"/>
              <a:t>replace stress-promoting habits with </a:t>
            </a:r>
            <a:r>
              <a:rPr lang="en-CA" sz="2800" dirty="0" smtClean="0"/>
              <a:t>new mindful ones</a:t>
            </a:r>
          </a:p>
          <a:p>
            <a:r>
              <a:rPr lang="en-CA" sz="2800" dirty="0"/>
              <a:t>D</a:t>
            </a:r>
            <a:r>
              <a:rPr lang="en-CA" sz="2800" dirty="0" smtClean="0"/>
              <a:t>evelop life skills to help identify the causes of stress, and </a:t>
            </a:r>
            <a:r>
              <a:rPr lang="en-CA" sz="2800" dirty="0"/>
              <a:t>relieve the symptoms </a:t>
            </a:r>
            <a:r>
              <a:rPr lang="en-CA" sz="2800" dirty="0" smtClean="0"/>
              <a:t>to live </a:t>
            </a:r>
            <a:r>
              <a:rPr lang="en-CA" sz="2800" dirty="0"/>
              <a:t>a </a:t>
            </a:r>
            <a:r>
              <a:rPr lang="en-CA" sz="2800" dirty="0" smtClean="0"/>
              <a:t>healthier, happier life, and become more resilient</a:t>
            </a:r>
          </a:p>
          <a:p>
            <a:r>
              <a:rPr lang="en-CA" sz="2800" dirty="0" smtClean="0"/>
              <a:t>A guide to greater peace and healing in your life, emotions, hearing vs listening </a:t>
            </a:r>
          </a:p>
          <a:p>
            <a:r>
              <a:rPr lang="en-CA" sz="2800" dirty="0" smtClean="0"/>
              <a:t>Interpersonal Mindfulness skills, to cultivate a personal mindfulness practice  for important relationships, work relationships, difficult people</a:t>
            </a:r>
          </a:p>
          <a:p>
            <a:endParaRPr lang="en-CA" dirty="0">
              <a:solidFill>
                <a:schemeClr val="tx1"/>
              </a:solidFill>
            </a:endParaRPr>
          </a:p>
          <a:p>
            <a:endParaRPr lang="en-CA" dirty="0"/>
          </a:p>
        </p:txBody>
      </p:sp>
    </p:spTree>
    <p:extLst>
      <p:ext uri="{BB962C8B-B14F-4D97-AF65-F5344CB8AC3E}">
        <p14:creationId xmlns:p14="http://schemas.microsoft.com/office/powerpoint/2010/main" val="254635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Core Lessons in the MBSR Workbook </a:t>
            </a:r>
            <a:endParaRPr lang="en-CA" dirty="0"/>
          </a:p>
        </p:txBody>
      </p:sp>
      <p:sp>
        <p:nvSpPr>
          <p:cNvPr id="2" name="Content Placeholder 1"/>
          <p:cNvSpPr>
            <a:spLocks noGrp="1"/>
          </p:cNvSpPr>
          <p:nvPr>
            <p:ph idx="1"/>
          </p:nvPr>
        </p:nvSpPr>
        <p:spPr/>
        <p:txBody>
          <a:bodyPr>
            <a:normAutofit fontScale="92500"/>
          </a:bodyPr>
          <a:lstStyle/>
          <a:p>
            <a:r>
              <a:rPr lang="en-CA" dirty="0">
                <a:solidFill>
                  <a:schemeClr val="tx1"/>
                </a:solidFill>
              </a:rPr>
              <a:t>The  program takes </a:t>
            </a:r>
            <a:r>
              <a:rPr lang="en-CA" dirty="0" smtClean="0">
                <a:solidFill>
                  <a:schemeClr val="tx1"/>
                </a:solidFill>
              </a:rPr>
              <a:t>several weeks </a:t>
            </a:r>
            <a:r>
              <a:rPr lang="en-CA" dirty="0">
                <a:solidFill>
                  <a:schemeClr val="tx1"/>
                </a:solidFill>
              </a:rPr>
              <a:t>to complete the 10 </a:t>
            </a:r>
            <a:r>
              <a:rPr lang="en-CA" dirty="0" smtClean="0">
                <a:solidFill>
                  <a:schemeClr val="tx1"/>
                </a:solidFill>
              </a:rPr>
              <a:t>chapters</a:t>
            </a:r>
          </a:p>
          <a:p>
            <a:r>
              <a:rPr lang="en-CA" dirty="0" smtClean="0">
                <a:solidFill>
                  <a:schemeClr val="tx1"/>
                </a:solidFill>
              </a:rPr>
              <a:t>What is Mindfulness?</a:t>
            </a:r>
          </a:p>
          <a:p>
            <a:r>
              <a:rPr lang="en-CA" dirty="0" smtClean="0">
                <a:solidFill>
                  <a:schemeClr val="tx1"/>
                </a:solidFill>
              </a:rPr>
              <a:t>Mindfulness and the Mind- Body Connection</a:t>
            </a:r>
          </a:p>
          <a:p>
            <a:r>
              <a:rPr lang="en-CA" dirty="0" smtClean="0">
                <a:solidFill>
                  <a:schemeClr val="tx1"/>
                </a:solidFill>
              </a:rPr>
              <a:t>How to Practice Mindfulness Meditation</a:t>
            </a:r>
          </a:p>
          <a:p>
            <a:r>
              <a:rPr lang="en-CA" dirty="0" smtClean="0">
                <a:solidFill>
                  <a:schemeClr val="tx1"/>
                </a:solidFill>
              </a:rPr>
              <a:t>How Mindfulness works with Stress Reduction</a:t>
            </a:r>
          </a:p>
          <a:p>
            <a:r>
              <a:rPr lang="en-CA" dirty="0" smtClean="0">
                <a:solidFill>
                  <a:schemeClr val="tx1"/>
                </a:solidFill>
              </a:rPr>
              <a:t>Mindfulness of the Body</a:t>
            </a:r>
          </a:p>
          <a:p>
            <a:r>
              <a:rPr lang="en-CA" dirty="0" smtClean="0">
                <a:solidFill>
                  <a:schemeClr val="tx1"/>
                </a:solidFill>
              </a:rPr>
              <a:t>Meditation for Anxiety and Stress</a:t>
            </a:r>
          </a:p>
          <a:p>
            <a:r>
              <a:rPr lang="en-CA" dirty="0" smtClean="0">
                <a:solidFill>
                  <a:schemeClr val="tx1"/>
                </a:solidFill>
              </a:rPr>
              <a:t>The Healthy Path of Mindful Eating, Exercise, Rest and Connection</a:t>
            </a:r>
          </a:p>
          <a:p>
            <a:r>
              <a:rPr lang="en-CA" dirty="0" smtClean="0">
                <a:solidFill>
                  <a:schemeClr val="tx1"/>
                </a:solidFill>
              </a:rPr>
              <a:t>Keeping up Your </a:t>
            </a:r>
            <a:r>
              <a:rPr lang="en-CA" dirty="0">
                <a:solidFill>
                  <a:schemeClr val="tx1"/>
                </a:solidFill>
              </a:rPr>
              <a:t>P</a:t>
            </a:r>
            <a:r>
              <a:rPr lang="en-CA" dirty="0" smtClean="0">
                <a:solidFill>
                  <a:schemeClr val="tx1"/>
                </a:solidFill>
              </a:rPr>
              <a:t>ractice </a:t>
            </a:r>
            <a:r>
              <a:rPr lang="en-CA" dirty="0">
                <a:solidFill>
                  <a:schemeClr val="tx1"/>
                </a:solidFill>
              </a:rPr>
              <a:t>once the lessons are completed </a:t>
            </a:r>
          </a:p>
          <a:p>
            <a:endParaRPr lang="en-CA" dirty="0" smtClean="0">
              <a:solidFill>
                <a:schemeClr val="tx1"/>
              </a:solidFill>
            </a:endParaRPr>
          </a:p>
          <a:p>
            <a:endParaRPr lang="en-CA" dirty="0"/>
          </a:p>
        </p:txBody>
      </p:sp>
    </p:spTree>
    <p:extLst>
      <p:ext uri="{BB962C8B-B14F-4D97-AF65-F5344CB8AC3E}">
        <p14:creationId xmlns:p14="http://schemas.microsoft.com/office/powerpoint/2010/main" val="312302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366184"/>
            <a:ext cx="6172200" cy="965456"/>
          </a:xfrm>
        </p:spPr>
        <p:txBody>
          <a:bodyPr>
            <a:normAutofit fontScale="90000"/>
          </a:bodyPr>
          <a:lstStyle/>
          <a:p>
            <a:r>
              <a:rPr lang="en-CA" dirty="0" smtClean="0">
                <a:solidFill>
                  <a:schemeClr val="tx1"/>
                </a:solidFill>
              </a:rPr>
              <a:t/>
            </a:r>
            <a:br>
              <a:rPr lang="en-CA" dirty="0" smtClean="0">
                <a:solidFill>
                  <a:schemeClr val="tx1"/>
                </a:solidFill>
              </a:rPr>
            </a:br>
            <a:r>
              <a:rPr lang="en-CA" dirty="0" smtClean="0">
                <a:solidFill>
                  <a:srgbClr val="002060"/>
                </a:solidFill>
              </a:rPr>
              <a:t>The Workbook in Action</a:t>
            </a:r>
            <a:endParaRPr lang="en-CA" dirty="0">
              <a:solidFill>
                <a:srgbClr val="002060"/>
              </a:solidFill>
            </a:endParaRPr>
          </a:p>
        </p:txBody>
      </p:sp>
      <p:sp>
        <p:nvSpPr>
          <p:cNvPr id="2" name="Content Placeholder 1"/>
          <p:cNvSpPr>
            <a:spLocks noGrp="1"/>
          </p:cNvSpPr>
          <p:nvPr>
            <p:ph idx="1"/>
          </p:nvPr>
        </p:nvSpPr>
        <p:spPr>
          <a:xfrm>
            <a:off x="332656" y="1619672"/>
            <a:ext cx="6048672" cy="6264696"/>
          </a:xfrm>
        </p:spPr>
        <p:txBody>
          <a:bodyPr>
            <a:normAutofit fontScale="25000" lnSpcReduction="20000"/>
          </a:bodyPr>
          <a:lstStyle/>
          <a:p>
            <a:pPr marL="0" indent="0">
              <a:buNone/>
            </a:pPr>
            <a:r>
              <a:rPr lang="en-CA" sz="9600" dirty="0" smtClean="0">
                <a:solidFill>
                  <a:schemeClr val="tx1"/>
                </a:solidFill>
              </a:rPr>
              <a:t>Practice and  time to understand the program are the basis for change, and creating the positive mind and body connection.</a:t>
            </a:r>
          </a:p>
          <a:p>
            <a:r>
              <a:rPr lang="en-CA" sz="9600" b="1" dirty="0" smtClean="0">
                <a:solidFill>
                  <a:schemeClr val="tx1"/>
                </a:solidFill>
              </a:rPr>
              <a:t>Journal,</a:t>
            </a:r>
            <a:r>
              <a:rPr lang="en-CA" sz="9600" dirty="0" smtClean="0">
                <a:solidFill>
                  <a:schemeClr val="tx1"/>
                </a:solidFill>
              </a:rPr>
              <a:t> </a:t>
            </a:r>
            <a:r>
              <a:rPr lang="en-CA" sz="9600" dirty="0">
                <a:solidFill>
                  <a:schemeClr val="tx1"/>
                </a:solidFill>
              </a:rPr>
              <a:t>to enhance your practice</a:t>
            </a:r>
          </a:p>
          <a:p>
            <a:r>
              <a:rPr lang="en-CA" sz="9600" b="1" dirty="0">
                <a:solidFill>
                  <a:schemeClr val="tx1"/>
                </a:solidFill>
              </a:rPr>
              <a:t>Mindful </a:t>
            </a:r>
            <a:r>
              <a:rPr lang="en-CA" sz="9600" b="1" dirty="0" smtClean="0">
                <a:solidFill>
                  <a:schemeClr val="tx1"/>
                </a:solidFill>
              </a:rPr>
              <a:t>exploration</a:t>
            </a:r>
            <a:r>
              <a:rPr lang="en-CA" sz="9600" dirty="0" smtClean="0">
                <a:solidFill>
                  <a:schemeClr val="tx1"/>
                </a:solidFill>
              </a:rPr>
              <a:t>, space to respond to questions about self reflection and support your practice</a:t>
            </a:r>
          </a:p>
          <a:p>
            <a:r>
              <a:rPr lang="en-CA" sz="9600" b="1" dirty="0" smtClean="0">
                <a:solidFill>
                  <a:schemeClr val="tx1"/>
                </a:solidFill>
              </a:rPr>
              <a:t>Just do </a:t>
            </a:r>
            <a:r>
              <a:rPr lang="en-CA" sz="9600" b="1" dirty="0">
                <a:solidFill>
                  <a:schemeClr val="tx1"/>
                </a:solidFill>
              </a:rPr>
              <a:t>i</a:t>
            </a:r>
            <a:r>
              <a:rPr lang="en-CA" sz="9600" b="1" dirty="0" smtClean="0">
                <a:solidFill>
                  <a:schemeClr val="tx1"/>
                </a:solidFill>
              </a:rPr>
              <a:t>t, </a:t>
            </a:r>
            <a:r>
              <a:rPr lang="en-CA" sz="9600" dirty="0" smtClean="0">
                <a:solidFill>
                  <a:schemeClr val="tx1"/>
                </a:solidFill>
              </a:rPr>
              <a:t>suggestions on bringing mindfulness to daily activities, when you read it in the workbook you are invited to put down the book and ‘just do it!’ Experiencing being present in the moment</a:t>
            </a:r>
          </a:p>
          <a:p>
            <a:r>
              <a:rPr lang="en-CA" sz="9600" b="1" dirty="0" smtClean="0">
                <a:solidFill>
                  <a:schemeClr val="tx1"/>
                </a:solidFill>
              </a:rPr>
              <a:t>Formal Practice Log, </a:t>
            </a:r>
            <a:r>
              <a:rPr lang="en-CA" sz="9600" dirty="0" smtClean="0">
                <a:solidFill>
                  <a:schemeClr val="tx1"/>
                </a:solidFill>
              </a:rPr>
              <a:t>briefly comment on what you experienced during practice</a:t>
            </a:r>
          </a:p>
          <a:p>
            <a:r>
              <a:rPr lang="en-CA" sz="9600" b="1" dirty="0"/>
              <a:t>A</a:t>
            </a:r>
            <a:r>
              <a:rPr lang="en-CA" sz="9600" b="1" dirty="0" smtClean="0"/>
              <a:t>ikido communication, </a:t>
            </a:r>
            <a:r>
              <a:rPr lang="en-CA" sz="9600" dirty="0" smtClean="0"/>
              <a:t>art of peacemaking to break out of habitual reactions to stressful interaction</a:t>
            </a:r>
            <a:endParaRPr lang="en-CA" sz="9600" dirty="0" smtClean="0">
              <a:solidFill>
                <a:schemeClr val="tx1"/>
              </a:solidFill>
            </a:endParaRPr>
          </a:p>
          <a:p>
            <a:r>
              <a:rPr lang="en-CA" sz="9600" b="1" dirty="0" smtClean="0">
                <a:solidFill>
                  <a:schemeClr val="tx1"/>
                </a:solidFill>
              </a:rPr>
              <a:t>Deepening your practise, </a:t>
            </a:r>
            <a:r>
              <a:rPr lang="en-CA" sz="9600" dirty="0" smtClean="0">
                <a:solidFill>
                  <a:schemeClr val="tx1"/>
                </a:solidFill>
              </a:rPr>
              <a:t>with breathing,  yoga and mindfulness</a:t>
            </a:r>
          </a:p>
          <a:p>
            <a:pPr marL="0" indent="0">
              <a:buNone/>
            </a:pPr>
            <a:endParaRPr lang="en-CA" sz="9600" dirty="0" smtClean="0">
              <a:solidFill>
                <a:schemeClr val="tx1"/>
              </a:solidFill>
            </a:endParaRPr>
          </a:p>
          <a:p>
            <a:endParaRPr lang="en-CA" sz="9600" dirty="0">
              <a:solidFill>
                <a:schemeClr val="tx1"/>
              </a:solidFill>
            </a:endParaRPr>
          </a:p>
          <a:p>
            <a:pPr marL="0" indent="0">
              <a:buNone/>
            </a:pPr>
            <a:r>
              <a:rPr lang="en-CA" sz="9600" dirty="0" smtClean="0"/>
              <a:t> </a:t>
            </a:r>
            <a:endParaRPr lang="en-CA" dirty="0"/>
          </a:p>
        </p:txBody>
      </p:sp>
    </p:spTree>
    <p:extLst>
      <p:ext uri="{BB962C8B-B14F-4D97-AF65-F5344CB8AC3E}">
        <p14:creationId xmlns:p14="http://schemas.microsoft.com/office/powerpoint/2010/main" val="1604265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CA" sz="3600" dirty="0" smtClean="0"/>
              <a:t>CD to enhance Lessons and Daily Practice </a:t>
            </a:r>
            <a:r>
              <a:rPr lang="en-CA" sz="3600" dirty="0" smtClean="0">
                <a:solidFill>
                  <a:schemeClr val="tx1"/>
                </a:solidFill>
              </a:rPr>
              <a:t/>
            </a:r>
            <a:br>
              <a:rPr lang="en-CA" sz="3600" dirty="0" smtClean="0">
                <a:solidFill>
                  <a:schemeClr val="tx1"/>
                </a:solidFill>
              </a:rPr>
            </a:br>
            <a:r>
              <a:rPr lang="en-CA" sz="3600" dirty="0" smtClean="0">
                <a:solidFill>
                  <a:schemeClr val="accent1"/>
                </a:solidFill>
              </a:rPr>
              <a:t>Guided Mindfulness Practices</a:t>
            </a:r>
            <a:endParaRPr lang="en-CA" sz="3600" dirty="0">
              <a:solidFill>
                <a:schemeClr val="accent1"/>
              </a:solidFill>
            </a:endParaRPr>
          </a:p>
        </p:txBody>
      </p:sp>
      <p:sp>
        <p:nvSpPr>
          <p:cNvPr id="2" name="Content Placeholder 1"/>
          <p:cNvSpPr>
            <a:spLocks noGrp="1"/>
          </p:cNvSpPr>
          <p:nvPr>
            <p:ph idx="1"/>
          </p:nvPr>
        </p:nvSpPr>
        <p:spPr/>
        <p:txBody>
          <a:bodyPr>
            <a:normAutofit/>
          </a:bodyPr>
          <a:lstStyle/>
          <a:p>
            <a:r>
              <a:rPr lang="en-CA" sz="2000" b="1" dirty="0" smtClean="0"/>
              <a:t>Mindful eating – raisin</a:t>
            </a:r>
          </a:p>
          <a:p>
            <a:r>
              <a:rPr lang="en-CA" sz="2000" b="1" dirty="0" smtClean="0"/>
              <a:t>Mindful Check-In                                                    </a:t>
            </a:r>
          </a:p>
          <a:p>
            <a:r>
              <a:rPr lang="en-CA" sz="2000" b="1" dirty="0" smtClean="0"/>
              <a:t>Mindful Breathing </a:t>
            </a:r>
            <a:r>
              <a:rPr lang="en-CA" b="1" dirty="0" smtClean="0"/>
              <a:t> </a:t>
            </a:r>
            <a:r>
              <a:rPr lang="en-CA" sz="2000" b="1" dirty="0" smtClean="0"/>
              <a:t>(5&amp;15 minutes) </a:t>
            </a:r>
          </a:p>
          <a:p>
            <a:r>
              <a:rPr lang="en-CA" sz="2000" b="1" dirty="0" smtClean="0"/>
              <a:t>Mindful </a:t>
            </a:r>
            <a:r>
              <a:rPr lang="en-CA" sz="2000" b="1" dirty="0"/>
              <a:t>W</a:t>
            </a:r>
            <a:r>
              <a:rPr lang="en-CA" sz="2000" b="1" dirty="0" smtClean="0"/>
              <a:t>alking Meditation</a:t>
            </a:r>
          </a:p>
          <a:p>
            <a:r>
              <a:rPr lang="en-CA" sz="2000" b="1" dirty="0" smtClean="0"/>
              <a:t>Body Scan Meditation (15,30, &amp; 45 minutes)</a:t>
            </a:r>
          </a:p>
          <a:p>
            <a:r>
              <a:rPr lang="en-CA" sz="2000" b="1" dirty="0" smtClean="0"/>
              <a:t>Sitting Meditation (15,30,&amp; 45 minutes)</a:t>
            </a:r>
          </a:p>
          <a:p>
            <a:r>
              <a:rPr lang="en-CA" sz="2000" b="1" dirty="0" smtClean="0"/>
              <a:t>Mindful Yoga Introduction</a:t>
            </a:r>
          </a:p>
          <a:p>
            <a:r>
              <a:rPr lang="en-CA" sz="2000" b="1" dirty="0" smtClean="0"/>
              <a:t>Mindful Lying Yoga </a:t>
            </a:r>
            <a:r>
              <a:rPr lang="en-CA" sz="2000" b="1" dirty="0"/>
              <a:t>(15,30,&amp; 45 minutes)</a:t>
            </a:r>
          </a:p>
          <a:p>
            <a:r>
              <a:rPr lang="en-CA" sz="2000" b="1" dirty="0" smtClean="0"/>
              <a:t>Meditation on Anxiety and Stress</a:t>
            </a:r>
          </a:p>
          <a:p>
            <a:r>
              <a:rPr lang="en-CA" sz="2000" b="1" dirty="0" smtClean="0"/>
              <a:t>Mindful Standing Yoga  (</a:t>
            </a:r>
            <a:r>
              <a:rPr lang="en-CA" sz="2000" b="1" dirty="0"/>
              <a:t>15,30,&amp; 45 minutes</a:t>
            </a:r>
            <a:r>
              <a:rPr lang="en-CA" sz="2000" b="1" dirty="0" smtClean="0"/>
              <a:t>)</a:t>
            </a:r>
          </a:p>
          <a:p>
            <a:r>
              <a:rPr lang="en-CA" sz="2000" b="1" dirty="0" smtClean="0"/>
              <a:t>Loving -Kindness Meditation</a:t>
            </a:r>
          </a:p>
          <a:p>
            <a:r>
              <a:rPr lang="en-CA" sz="2000" b="1" dirty="0" smtClean="0"/>
              <a:t>8 and ½ hours of practice</a:t>
            </a:r>
            <a:endParaRPr lang="en-CA" sz="2000" b="1" dirty="0"/>
          </a:p>
          <a:p>
            <a:endParaRPr lang="en-CA" dirty="0"/>
          </a:p>
        </p:txBody>
      </p:sp>
    </p:spTree>
    <p:extLst>
      <p:ext uri="{BB962C8B-B14F-4D97-AF65-F5344CB8AC3E}">
        <p14:creationId xmlns:p14="http://schemas.microsoft.com/office/powerpoint/2010/main" val="514239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789</TotalTime>
  <Words>709</Words>
  <Application>Microsoft Macintosh PowerPoint</Application>
  <PresentationFormat>On-screen Show (4:3)</PresentationFormat>
  <Paragraphs>99</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Constantia</vt:lpstr>
      <vt:lpstr>Times New Roman</vt:lpstr>
      <vt:lpstr>Wingdings 2</vt:lpstr>
      <vt:lpstr>Flow</vt:lpstr>
      <vt:lpstr>        A Mindfulness-Based Stress Reduction                        Workbook  A Program  for Adolescents to Adults Goal: To look at how research and MBSR are effective for strengthening the immune system and increasing positive thoughts and emotions. MBSR teaches mindfulness practice and techniques for the alleviation of: Accumulated Daily Stress, Chronic Pain, Anxiety, High Blood Pressure, Depression, and many other conditions exacerbated by stress.                               </vt:lpstr>
      <vt:lpstr>        Why learn about Mindfulness Based  Stress Reduction?</vt:lpstr>
      <vt:lpstr>PowerPoint Presentation</vt:lpstr>
      <vt:lpstr>PowerPoint Presentation</vt:lpstr>
      <vt:lpstr>History of Mindfulness-Based Stress Reduction </vt:lpstr>
      <vt:lpstr>Stahl and Goldstein state they have created a ‘play book’ to weave mindfulness into your everyday life</vt:lpstr>
      <vt:lpstr>Core Lessons in the MBSR Workbook </vt:lpstr>
      <vt:lpstr> The Workbook in Action</vt:lpstr>
      <vt:lpstr>CD to enhance Lessons and Daily Practice  Guided Mindfulness Practices</vt:lpstr>
      <vt:lpstr>                                                                                  Validity of the MBSR Workbook  There has not been a study on  the effects of the MBSR Workbook  by Bob Stahl, PH.D. and Elisha Goldstein, PH.D. (2009). The authors validate the effectiveness of  their Mindfulness-Based Stress Reduction workbook on more than thirty years of  research in clinical and laboratory environments. Mindfulness has developed into a part of modern medicine and health care in various and continuously advancing ways  (Krasner et al., 2009. Ludwig and Kabat-Zin 2008. Didonna 2008). The following two studies provide positive results to validate the MBSR workbook’s efficiency.  A  2007 study by Baer, R., Carmody, J. on Relationships between mindfulness practice  and levels of mindfulness, medical and psychological symptoms and well-being in a mindfulness-based stress reduction program indicated improvement in well-being of the participants. The research indicated that the practice of mindfulness meditation leads to increases in mindfulness, which in turn leads to a reduction of symptoms and improved well-being. Relationships were researched between home practice of mindfulness meditation exercises and levels of mindfulness, medical and psychological symptoms, perceived stress, and psychological well-being, with 174 adults in a clinical Mindfulness Based Stress Reduction (MBSR) program; an 8- session group program for individuals dealing with stress-related problems, illness, anxiety, and chronic pain. The adults  recorded measures of mindfulness, perceived stress, symptoms, and wellbeing at pre- and post-MBSR, and tracked their home practice time. The results indicated increases in mindfulness and wellness, and decreases in stress and symptoms, from pre- to post-MBSR. Home practice of formal meditation exercises (body scan, yoga,  sitting meditation) had a significant relation to the measure of improvement in most aspects of mindfulness, symptoms and well-being. Increases in mindfulness reflected in the relationships between formal mindfulness practice and increase in psychological functioning.   A 2004 meta-analysis study on Mindfulness-based stress reduction and health benefits by Grossmana, et al., suggest that: MBSR is useful as an intervention for a varied range of chronic disorders and difficulties. The consistent and comparatively competent level of effect sizes across diverse types of samples indicates that mindfulness training may enhance basic features of coping with distress and disability in everyday life, and also under conditions of critical disorder or stress.  .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BBBSO</dc:creator>
  <cp:lastModifiedBy>Marianne Maureen Prins</cp:lastModifiedBy>
  <cp:revision>421</cp:revision>
  <dcterms:created xsi:type="dcterms:W3CDTF">2014-11-22T22:13:00Z</dcterms:created>
  <dcterms:modified xsi:type="dcterms:W3CDTF">2015-08-06T16:48:30Z</dcterms:modified>
</cp:coreProperties>
</file>